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42"/>
  </p:notesMasterIdLst>
  <p:sldIdLst>
    <p:sldId id="256" r:id="rId2"/>
    <p:sldId id="321" r:id="rId3"/>
    <p:sldId id="259" r:id="rId4"/>
    <p:sldId id="334" r:id="rId5"/>
    <p:sldId id="263" r:id="rId6"/>
    <p:sldId id="329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6" r:id="rId17"/>
    <p:sldId id="320" r:id="rId18"/>
    <p:sldId id="277" r:id="rId19"/>
    <p:sldId id="328" r:id="rId20"/>
    <p:sldId id="330" r:id="rId21"/>
    <p:sldId id="333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  <p:sldId id="319" r:id="rId32"/>
    <p:sldId id="318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317" r:id="rId41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0" roundtripDataSignature="AMtx7mgMvwP9ywRzimF1eSlUgzV5CiVz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F4B183"/>
    <a:srgbClr val="086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5"/>
    <p:restoredTop sz="75918"/>
  </p:normalViewPr>
  <p:slideViewPr>
    <p:cSldViewPr snapToGrid="0" snapToObjects="1">
      <p:cViewPr varScale="1">
        <p:scale>
          <a:sx n="95" d="100"/>
          <a:sy n="95" d="100"/>
        </p:scale>
        <p:origin x="2496" y="192"/>
      </p:cViewPr>
      <p:guideLst/>
    </p:cSldViewPr>
  </p:slideViewPr>
  <p:notesTextViewPr>
    <p:cViewPr>
      <p:scale>
        <a:sx n="170" d="100"/>
        <a:sy n="17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80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8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0" name="Google Shape;18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7" name="Google Shape;18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07" name="Google Shape;20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4" name="Google Shape;21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38" name="Google Shape;23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3" name="Google Shape;26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1" name="Google Shape;32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1" name="Google Shape;32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690162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54" name="Google Shape;35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0" name="Google Shape;28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3753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06" name="Google Shape;1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766096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06" name="Google Shape;1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84876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8912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8" name="Google Shape;368;p3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9" name="Google Shape;369;p3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8" name="Google Shape;39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06" name="Google Shape;4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4" name="Google Shape;414;p3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5" name="Google Shape;415;p3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7" name="Google Shape;437;p3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8" name="Google Shape;438;p3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6" name="Google Shape;446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7" name="Google Shape;447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6" name="Google Shape;456;p3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7" name="Google Shape;457;p3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0" name="Google Shape;470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1" name="Google Shape;471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" name="Google Shape;61;p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9" name="Google Shape;499;p3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00" name="Google Shape;500;p3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9" name="Google Shape;499;p3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500" name="Google Shape;500;p3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968797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5" name="Google Shape;515;p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16" name="Google Shape;516;p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72811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5" name="Google Shape;535;p4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6" name="Google Shape;536;p4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7" name="Google Shape;577;p4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78" name="Google Shape;578;p4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3" name="Google Shape;593;p4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4" name="Google Shape;594;p4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4" name="Google Shape;604;p4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5" name="Google Shape;605;p4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5" name="Google Shape;615;p4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16" name="Google Shape;616;p4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1" name="Google Shape;641;p7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42" name="Google Shape;642;p7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8" name="Google Shape;668;p7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9" name="Google Shape;669;p7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" name="Google Shape;61;p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90546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8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16" name="Google Shape;816;p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1" name="Google Shape;9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06" name="Google Shape;1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96579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3" name="Google Shape;11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2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1" name="Google Shape;121;p2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p2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4" name="Google Shape;144;p2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4668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27EFEB19-51EA-34D9-A5D9-6ECA813952A7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7C5B71F9-0057-CDBA-50DC-CAE7109C537B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1AB5F857-ACE6-60BF-7898-AFBBA2B9923A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9: Exam Preparation &amp; Building a Computer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3F81FFA0-2BE6-859E-C6E3-53DDFDB00E61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25"/>
          <p:cNvPicPr preferRelativeResize="0"/>
          <p:nvPr/>
        </p:nvPicPr>
        <p:blipFill rotWithShape="1">
          <a:blip r:embed="rId2">
            <a:alphaModFix/>
          </a:blip>
          <a:srcRect t="14966" b="14963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5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598386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377550" y="288854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/>
            </a:lvl2pPr>
            <a:lvl3pPr marL="1371600" lvl="2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/>
          <p:nvPr/>
        </p:nvSpPr>
        <p:spPr>
          <a:xfrm>
            <a:off x="4944291" y="540630"/>
            <a:ext cx="3958156" cy="479667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https://pollev.com/cse390b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4774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2"/>
          <p:cNvSpPr txBox="1"/>
          <p:nvPr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9: Exam Preparation &amp; Building a Computer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2"/>
          <p:cNvSpPr txBox="1"/>
          <p:nvPr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bsCuura5PCZRx00Q4UgXHnmLa9Zb0b_m5cI2szTbNNM/edit?usp=sha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Exam Preparation &amp; Building a Computer</a:t>
            </a:r>
            <a:endParaRPr sz="3100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219363"/>
            <a:ext cx="7772400" cy="127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Exam Preparation, Overview of Building a Computer, Hack CPU Logic</a:t>
            </a:r>
            <a:endParaRPr dirty="0"/>
          </a:p>
        </p:txBody>
      </p:sp>
      <p:sp>
        <p:nvSpPr>
          <p:cNvPr id="4" name="Google Shape;13;p22">
            <a:extLst>
              <a:ext uri="{FF2B5EF4-FFF2-40B4-BE49-F238E27FC236}">
                <a16:creationId xmlns:a16="http://schemas.microsoft.com/office/drawing/2014/main" id="{A2E594DB-EF6E-9CB6-A352-7909AACCF6A4}"/>
              </a:ext>
            </a:extLst>
          </p:cNvPr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" name="Google Shape;14;p22">
            <a:extLst>
              <a:ext uri="{FF2B5EF4-FFF2-40B4-BE49-F238E27FC236}">
                <a16:creationId xmlns:a16="http://schemas.microsoft.com/office/drawing/2014/main" id="{C000290B-718D-7DF5-BD19-B8088A4D69A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6;p22">
            <a:extLst>
              <a:ext uri="{FF2B5EF4-FFF2-40B4-BE49-F238E27FC236}">
                <a16:creationId xmlns:a16="http://schemas.microsoft.com/office/drawing/2014/main" id="{1A56A1E7-DA89-14D6-D863-8484E4162600}"/>
              </a:ext>
            </a:extLst>
          </p:cNvPr>
          <p:cNvSpPr txBox="1"/>
          <p:nvPr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9: Exam Preparation &amp; Building a Computer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15;p22">
            <a:extLst>
              <a:ext uri="{FF2B5EF4-FFF2-40B4-BE49-F238E27FC236}">
                <a16:creationId xmlns:a16="http://schemas.microsoft.com/office/drawing/2014/main" id="{25746176-3A95-57D1-655A-D6FD5F38282C}"/>
              </a:ext>
            </a:extLst>
          </p:cNvPr>
          <p:cNvSpPr txBox="1"/>
          <p:nvPr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Basic CPU Loop</a:t>
            </a:r>
            <a:endParaRPr/>
          </a:p>
        </p:txBody>
      </p:sp>
      <p:sp>
        <p:nvSpPr>
          <p:cNvPr id="183" name="Google Shape;183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Repeat forever: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/>
              <a:t>Fetch</a:t>
            </a:r>
            <a:r>
              <a:rPr lang="en-US"/>
              <a:t> an instruction from the program memory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/>
              <a:t>Execute</a:t>
            </a:r>
            <a:r>
              <a:rPr lang="en-US"/>
              <a:t> that instruction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84" name="Google Shape;184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Fetching</a:t>
            </a:r>
            <a:endParaRPr/>
          </a:p>
        </p:txBody>
      </p:sp>
      <p:sp>
        <p:nvSpPr>
          <p:cNvPr id="190" name="Google Shape;190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Specify which instruction to read as the address input to our memory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Data output: actual bits of the instruction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91" name="Google Shape;191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883875" y="3720825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7"/>
          <p:cNvSpPr/>
          <p:nvPr/>
        </p:nvSpPr>
        <p:spPr>
          <a:xfrm>
            <a:off x="883875" y="5046825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7"/>
          <p:cNvSpPr/>
          <p:nvPr/>
        </p:nvSpPr>
        <p:spPr>
          <a:xfrm>
            <a:off x="447625" y="3720825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5" name="Google Shape;195;p17"/>
          <p:cNvSpPr/>
          <p:nvPr/>
        </p:nvSpPr>
        <p:spPr>
          <a:xfrm>
            <a:off x="447625" y="5046825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Google Shape;196;p17"/>
          <p:cNvSpPr/>
          <p:nvPr/>
        </p:nvSpPr>
        <p:spPr>
          <a:xfrm rot="-5400000">
            <a:off x="3429163" y="5746170"/>
            <a:ext cx="406200" cy="1254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7"/>
          <p:cNvSpPr/>
          <p:nvPr/>
        </p:nvSpPr>
        <p:spPr>
          <a:xfrm rot="5400000">
            <a:off x="4014475" y="2430475"/>
            <a:ext cx="406200" cy="24249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7"/>
          <p:cNvSpPr/>
          <p:nvPr/>
        </p:nvSpPr>
        <p:spPr>
          <a:xfrm>
            <a:off x="6378075" y="6088175"/>
            <a:ext cx="738300" cy="570300"/>
          </a:xfrm>
          <a:prstGeom prst="rect">
            <a:avLst/>
          </a:prstGeom>
          <a:solidFill>
            <a:srgbClr val="F2F2F2"/>
          </a:solidFill>
          <a:ln w="254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7"/>
          <p:cNvSpPr/>
          <p:nvPr/>
        </p:nvSpPr>
        <p:spPr>
          <a:xfrm>
            <a:off x="7116375" y="6088175"/>
            <a:ext cx="738300" cy="570300"/>
          </a:xfrm>
          <a:prstGeom prst="rect">
            <a:avLst/>
          </a:prstGeom>
          <a:solidFill>
            <a:srgbClr val="FFF2CC"/>
          </a:solidFill>
          <a:ln w="254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endParaRPr sz="20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447625" y="3063350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7"/>
          <p:cNvSpPr txBox="1"/>
          <p:nvPr/>
        </p:nvSpPr>
        <p:spPr>
          <a:xfrm>
            <a:off x="3005125" y="5567775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7"/>
          <p:cNvSpPr txBox="1"/>
          <p:nvPr/>
        </p:nvSpPr>
        <p:spPr>
          <a:xfrm>
            <a:off x="3053700" y="2973650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7"/>
          <p:cNvSpPr txBox="1"/>
          <p:nvPr/>
        </p:nvSpPr>
        <p:spPr>
          <a:xfrm>
            <a:off x="5546575" y="3269700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D=A;JMP</a:t>
            </a:r>
            <a:endParaRPr sz="17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4" name="Google Shape;204;p17"/>
          <p:cNvSpPr txBox="1"/>
          <p:nvPr/>
        </p:nvSpPr>
        <p:spPr>
          <a:xfrm>
            <a:off x="4340600" y="6170225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Executing</a:t>
            </a:r>
            <a:endParaRPr/>
          </a:p>
        </p:txBody>
      </p:sp>
      <p:sp>
        <p:nvSpPr>
          <p:cNvPr id="210" name="Google Shape;210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instruction bits describe exactly “what to do”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A-instruction or C-instruction?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Which operation for the ALU?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memory address to read? To write?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Should I jump after this instruction, and if so, where?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Executing the instruction involves data of some kind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Accessing registers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Accessing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11" name="Google Shape;21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grpSp>
        <p:nvGrpSpPr>
          <p:cNvPr id="218" name="Google Shape;218;p19"/>
          <p:cNvGrpSpPr/>
          <p:nvPr/>
        </p:nvGrpSpPr>
        <p:grpSpPr>
          <a:xfrm>
            <a:off x="422632" y="1815864"/>
            <a:ext cx="8275375" cy="3602770"/>
            <a:chOff x="447625" y="1361150"/>
            <a:chExt cx="8275375" cy="3602770"/>
          </a:xfrm>
        </p:grpSpPr>
        <p:sp>
          <p:nvSpPr>
            <p:cNvPr id="219" name="Google Shape;219;p19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9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9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2" name="Google Shape;222;p19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19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9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9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9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27" name="Google Shape;227;p19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19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19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19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D=A;JMP</a:t>
              </a:r>
              <a:endParaRPr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31" name="Google Shape;231;p19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32" name="Google Shape;232;p19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9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34" name="Google Shape;234;p19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9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41" name="Google Shape;241;p2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242" name="Google Shape;242;p2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/>
              <a:t>Could we implement with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RAM16K.hdl</a:t>
            </a:r>
            <a:r>
              <a:rPr lang="en-US"/>
              <a:t>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</p:txBody>
      </p:sp>
      <p:grpSp>
        <p:nvGrpSpPr>
          <p:cNvPr id="243" name="Google Shape;243;p28"/>
          <p:cNvGrpSpPr/>
          <p:nvPr/>
        </p:nvGrpSpPr>
        <p:grpSpPr>
          <a:xfrm>
            <a:off x="422632" y="1159044"/>
            <a:ext cx="8275375" cy="3602770"/>
            <a:chOff x="447625" y="1361150"/>
            <a:chExt cx="8275375" cy="3602770"/>
          </a:xfrm>
        </p:grpSpPr>
        <p:sp>
          <p:nvSpPr>
            <p:cNvPr id="244" name="Google Shape;244;p28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48" name="Google Shape;248;p28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8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2" name="Google Shape;252;p28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28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8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28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D=A;JMP</a:t>
              </a:r>
              <a:endParaRPr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6" name="Google Shape;256;p28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7" name="Google Shape;257;p28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8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9" name="Google Shape;259;p28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8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Could we implement with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RAM16K.hdl</a:t>
            </a:r>
            <a:r>
              <a:rPr lang="en-US" dirty="0"/>
              <a:t>?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FF0000"/>
                </a:solidFill>
              </a:rPr>
              <a:t>No! </a:t>
            </a:r>
            <a:r>
              <a:rPr lang="en-US" dirty="0"/>
              <a:t>Our memory chips only have one address input and one output</a:t>
            </a:r>
            <a:endParaRPr dirty="0"/>
          </a:p>
        </p:txBody>
      </p:sp>
      <p:sp>
        <p:nvSpPr>
          <p:cNvPr id="266" name="Google Shape;266;p2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67" name="Google Shape;267;p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grpSp>
        <p:nvGrpSpPr>
          <p:cNvPr id="268" name="Google Shape;268;p29"/>
          <p:cNvGrpSpPr/>
          <p:nvPr/>
        </p:nvGrpSpPr>
        <p:grpSpPr>
          <a:xfrm>
            <a:off x="422632" y="1159044"/>
            <a:ext cx="8275375" cy="3602770"/>
            <a:chOff x="447625" y="1361150"/>
            <a:chExt cx="8275375" cy="3602770"/>
          </a:xfrm>
        </p:grpSpPr>
        <p:sp>
          <p:nvSpPr>
            <p:cNvPr id="269" name="Google Shape;269;p29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29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29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2" name="Google Shape;272;p29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3" name="Google Shape;273;p29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9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9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29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77" name="Google Shape;277;p29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29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29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29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D=A;JMP</a:t>
              </a:r>
              <a:endParaRPr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81" name="Google Shape;281;p29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2" name="Google Shape;282;p29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29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4" name="Google Shape;284;p29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29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cxnSp>
        <p:nvCxnSpPr>
          <p:cNvPr id="286" name="Google Shape;286;p29"/>
          <p:cNvCxnSpPr/>
          <p:nvPr/>
        </p:nvCxnSpPr>
        <p:spPr>
          <a:xfrm rot="10800000" flipH="1">
            <a:off x="3534464" y="1548016"/>
            <a:ext cx="1179655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7" name="Google Shape;287;p29"/>
          <p:cNvCxnSpPr/>
          <p:nvPr/>
        </p:nvCxnSpPr>
        <p:spPr>
          <a:xfrm>
            <a:off x="3534464" y="1548016"/>
            <a:ext cx="1191296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p29"/>
          <p:cNvCxnSpPr/>
          <p:nvPr/>
        </p:nvCxnSpPr>
        <p:spPr>
          <a:xfrm rot="10800000" flipH="1">
            <a:off x="3061413" y="3682524"/>
            <a:ext cx="1179655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9" name="Google Shape;289;p29"/>
          <p:cNvCxnSpPr/>
          <p:nvPr/>
        </p:nvCxnSpPr>
        <p:spPr>
          <a:xfrm>
            <a:off x="3061413" y="3682524"/>
            <a:ext cx="1191296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600" dirty="0"/>
          </a:p>
          <a:p>
            <a:pPr marL="347472" lvl="0" indent="-347472"/>
            <a:r>
              <a:rPr lang="en-US" dirty="0"/>
              <a:t>Can use multiplexing to share a single input or output</a:t>
            </a:r>
          </a:p>
          <a:p>
            <a:pPr marL="347472" lvl="0" indent="-347472"/>
            <a:endParaRPr lang="en-US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24" name="Google Shape;324;p3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Solution 1: Fetching / Executing Separately</a:t>
            </a:r>
            <a:endParaRPr dirty="0"/>
          </a:p>
        </p:txBody>
      </p:sp>
      <p:sp>
        <p:nvSpPr>
          <p:cNvPr id="325" name="Google Shape;325;p3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326" name="Google Shape;326;p30"/>
          <p:cNvSpPr/>
          <p:nvPr/>
        </p:nvSpPr>
        <p:spPr>
          <a:xfrm>
            <a:off x="858575" y="2203002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0"/>
          <p:cNvSpPr/>
          <p:nvPr/>
        </p:nvSpPr>
        <p:spPr>
          <a:xfrm>
            <a:off x="858575" y="3529002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30"/>
          <p:cNvSpPr/>
          <p:nvPr/>
        </p:nvSpPr>
        <p:spPr>
          <a:xfrm>
            <a:off x="422325" y="2203002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Google Shape;329;p30"/>
          <p:cNvSpPr/>
          <p:nvPr/>
        </p:nvSpPr>
        <p:spPr>
          <a:xfrm>
            <a:off x="422325" y="3529002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0" name="Google Shape;330;p30"/>
          <p:cNvSpPr/>
          <p:nvPr/>
        </p:nvSpPr>
        <p:spPr>
          <a:xfrm rot="-5400000">
            <a:off x="4385419" y="4376156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0"/>
          <p:cNvSpPr/>
          <p:nvPr/>
        </p:nvSpPr>
        <p:spPr>
          <a:xfrm rot="5400000">
            <a:off x="4817597" y="1347860"/>
            <a:ext cx="406200" cy="161265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0"/>
          <p:cNvSpPr/>
          <p:nvPr/>
        </p:nvSpPr>
        <p:spPr>
          <a:xfrm>
            <a:off x="422325" y="1545527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0"/>
          <p:cNvSpPr txBox="1"/>
          <p:nvPr/>
        </p:nvSpPr>
        <p:spPr>
          <a:xfrm>
            <a:off x="2995750" y="3556491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0"/>
          <p:cNvSpPr txBox="1"/>
          <p:nvPr/>
        </p:nvSpPr>
        <p:spPr>
          <a:xfrm>
            <a:off x="3005275" y="1324868"/>
            <a:ext cx="1254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30"/>
          <p:cNvSpPr txBox="1"/>
          <p:nvPr/>
        </p:nvSpPr>
        <p:spPr>
          <a:xfrm>
            <a:off x="4440100" y="1346287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6" name="Google Shape;336;p30"/>
          <p:cNvSpPr/>
          <p:nvPr/>
        </p:nvSpPr>
        <p:spPr>
          <a:xfrm rot="-5400000">
            <a:off x="4385419" y="3819431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0"/>
          <p:cNvSpPr/>
          <p:nvPr/>
        </p:nvSpPr>
        <p:spPr>
          <a:xfrm rot="5400000">
            <a:off x="4817597" y="1816909"/>
            <a:ext cx="406200" cy="161265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30"/>
          <p:cNvSpPr txBox="1"/>
          <p:nvPr/>
        </p:nvSpPr>
        <p:spPr>
          <a:xfrm>
            <a:off x="4490350" y="2650562"/>
            <a:ext cx="15225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executing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1" name="Google Shape;341;p30"/>
          <p:cNvSpPr/>
          <p:nvPr/>
        </p:nvSpPr>
        <p:spPr>
          <a:xfrm rot="-5400000">
            <a:off x="3140562" y="4079041"/>
            <a:ext cx="406200" cy="72767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30"/>
          <p:cNvSpPr/>
          <p:nvPr/>
        </p:nvSpPr>
        <p:spPr>
          <a:xfrm rot="5400000">
            <a:off x="3140574" y="2008837"/>
            <a:ext cx="406200" cy="72764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30"/>
          <p:cNvSpPr/>
          <p:nvPr/>
        </p:nvSpPr>
        <p:spPr>
          <a:xfrm>
            <a:off x="3726263" y="4887450"/>
            <a:ext cx="406200" cy="462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30"/>
          <p:cNvSpPr txBox="1"/>
          <p:nvPr/>
        </p:nvSpPr>
        <p:spPr>
          <a:xfrm>
            <a:off x="4976050" y="3950944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7" name="Google Shape;347;p30"/>
          <p:cNvSpPr txBox="1"/>
          <p:nvPr/>
        </p:nvSpPr>
        <p:spPr>
          <a:xfrm>
            <a:off x="3105088" y="5301475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0"/>
          <p:cNvSpPr txBox="1"/>
          <p:nvPr/>
        </p:nvSpPr>
        <p:spPr>
          <a:xfrm>
            <a:off x="4969756" y="4521533"/>
            <a:ext cx="2895702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Address</a:t>
            </a:r>
            <a:endParaRPr sz="17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" name="Google Shape;166;p14">
            <a:extLst>
              <a:ext uri="{FF2B5EF4-FFF2-40B4-BE49-F238E27FC236}">
                <a16:creationId xmlns:a16="http://schemas.microsoft.com/office/drawing/2014/main" id="{B63E7B30-303E-25FA-D0F5-7F7743B9A479}"/>
              </a:ext>
            </a:extLst>
          </p:cNvPr>
          <p:cNvSpPr/>
          <p:nvPr/>
        </p:nvSpPr>
        <p:spPr>
          <a:xfrm rot="16200000" flipH="1">
            <a:off x="3339583" y="4201445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66;p14">
            <a:extLst>
              <a:ext uri="{FF2B5EF4-FFF2-40B4-BE49-F238E27FC236}">
                <a16:creationId xmlns:a16="http://schemas.microsoft.com/office/drawing/2014/main" id="{16DAC0A7-91A5-4D6E-0818-D942D9AFF05B}"/>
              </a:ext>
            </a:extLst>
          </p:cNvPr>
          <p:cNvSpPr/>
          <p:nvPr/>
        </p:nvSpPr>
        <p:spPr>
          <a:xfrm rot="16200000" flipH="1">
            <a:off x="3339272" y="2116171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52C0A1-D62D-B5B5-B50D-CD454D54EE48}"/>
              </a:ext>
            </a:extLst>
          </p:cNvPr>
          <p:cNvSpPr txBox="1"/>
          <p:nvPr/>
        </p:nvSpPr>
        <p:spPr>
          <a:xfrm>
            <a:off x="3718063" y="4292726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2646F23-40E9-693B-BFC5-FB5187373587}"/>
              </a:ext>
            </a:extLst>
          </p:cNvPr>
          <p:cNvSpPr txBox="1"/>
          <p:nvPr/>
        </p:nvSpPr>
        <p:spPr>
          <a:xfrm>
            <a:off x="3652960" y="2214864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DMux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Google Shape;343;p30">
            <a:extLst>
              <a:ext uri="{FF2B5EF4-FFF2-40B4-BE49-F238E27FC236}">
                <a16:creationId xmlns:a16="http://schemas.microsoft.com/office/drawing/2014/main" id="{67626DC4-DFE3-5975-5A23-D5348EDC20B2}"/>
              </a:ext>
            </a:extLst>
          </p:cNvPr>
          <p:cNvSpPr/>
          <p:nvPr/>
        </p:nvSpPr>
        <p:spPr>
          <a:xfrm>
            <a:off x="3726263" y="2810220"/>
            <a:ext cx="406200" cy="462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347;p30">
            <a:extLst>
              <a:ext uri="{FF2B5EF4-FFF2-40B4-BE49-F238E27FC236}">
                <a16:creationId xmlns:a16="http://schemas.microsoft.com/office/drawing/2014/main" id="{1262D4AB-FA7D-BC41-A919-3C078A6DCE54}"/>
              </a:ext>
            </a:extLst>
          </p:cNvPr>
          <p:cNvSpPr txBox="1"/>
          <p:nvPr/>
        </p:nvSpPr>
        <p:spPr>
          <a:xfrm>
            <a:off x="3105088" y="3224245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Need to store fetched instruction so it’s available during execution phase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24" name="Google Shape;324;p3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Solution 1: Fetching / Executing Separately</a:t>
            </a:r>
            <a:endParaRPr dirty="0"/>
          </a:p>
        </p:txBody>
      </p:sp>
      <p:sp>
        <p:nvSpPr>
          <p:cNvPr id="325" name="Google Shape;325;p3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326" name="Google Shape;326;p30"/>
          <p:cNvSpPr/>
          <p:nvPr/>
        </p:nvSpPr>
        <p:spPr>
          <a:xfrm>
            <a:off x="858575" y="2203002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0"/>
          <p:cNvSpPr/>
          <p:nvPr/>
        </p:nvSpPr>
        <p:spPr>
          <a:xfrm>
            <a:off x="858575" y="3529002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30"/>
          <p:cNvSpPr/>
          <p:nvPr/>
        </p:nvSpPr>
        <p:spPr>
          <a:xfrm>
            <a:off x="422325" y="2203002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Google Shape;329;p30"/>
          <p:cNvSpPr/>
          <p:nvPr/>
        </p:nvSpPr>
        <p:spPr>
          <a:xfrm>
            <a:off x="422325" y="3529002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0" name="Google Shape;330;p30"/>
          <p:cNvSpPr/>
          <p:nvPr/>
        </p:nvSpPr>
        <p:spPr>
          <a:xfrm rot="-5400000">
            <a:off x="4385419" y="4376156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0"/>
          <p:cNvSpPr/>
          <p:nvPr/>
        </p:nvSpPr>
        <p:spPr>
          <a:xfrm rot="5400000">
            <a:off x="5181787" y="983670"/>
            <a:ext cx="406200" cy="234103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0"/>
          <p:cNvSpPr/>
          <p:nvPr/>
        </p:nvSpPr>
        <p:spPr>
          <a:xfrm>
            <a:off x="422325" y="1545527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0"/>
          <p:cNvSpPr txBox="1"/>
          <p:nvPr/>
        </p:nvSpPr>
        <p:spPr>
          <a:xfrm>
            <a:off x="3005275" y="1324868"/>
            <a:ext cx="1254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30"/>
          <p:cNvSpPr txBox="1"/>
          <p:nvPr/>
        </p:nvSpPr>
        <p:spPr>
          <a:xfrm>
            <a:off x="4440100" y="1346287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6" name="Google Shape;336;p30"/>
          <p:cNvSpPr/>
          <p:nvPr/>
        </p:nvSpPr>
        <p:spPr>
          <a:xfrm rot="-5400000">
            <a:off x="4385419" y="3819431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0"/>
          <p:cNvSpPr/>
          <p:nvPr/>
        </p:nvSpPr>
        <p:spPr>
          <a:xfrm rot="5400000">
            <a:off x="4817597" y="1816909"/>
            <a:ext cx="406200" cy="161265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30"/>
          <p:cNvSpPr txBox="1"/>
          <p:nvPr/>
        </p:nvSpPr>
        <p:spPr>
          <a:xfrm>
            <a:off x="4490350" y="2650562"/>
            <a:ext cx="15225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executing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1" name="Google Shape;341;p30"/>
          <p:cNvSpPr/>
          <p:nvPr/>
        </p:nvSpPr>
        <p:spPr>
          <a:xfrm rot="-5400000">
            <a:off x="3140562" y="4079041"/>
            <a:ext cx="406200" cy="72767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30"/>
          <p:cNvSpPr/>
          <p:nvPr/>
        </p:nvSpPr>
        <p:spPr>
          <a:xfrm rot="5400000">
            <a:off x="3140574" y="2008837"/>
            <a:ext cx="406200" cy="72764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30"/>
          <p:cNvSpPr/>
          <p:nvPr/>
        </p:nvSpPr>
        <p:spPr>
          <a:xfrm>
            <a:off x="3726263" y="4887450"/>
            <a:ext cx="406200" cy="462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30"/>
          <p:cNvSpPr txBox="1"/>
          <p:nvPr/>
        </p:nvSpPr>
        <p:spPr>
          <a:xfrm>
            <a:off x="4976050" y="3950944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5" name="Google Shape;345;p30"/>
          <p:cNvSpPr/>
          <p:nvPr/>
        </p:nvSpPr>
        <p:spPr>
          <a:xfrm rot="-5400000">
            <a:off x="6736552" y="4238347"/>
            <a:ext cx="406200" cy="10314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0"/>
          <p:cNvSpPr/>
          <p:nvPr/>
        </p:nvSpPr>
        <p:spPr>
          <a:xfrm rot="10800000">
            <a:off x="7151100" y="2467256"/>
            <a:ext cx="406200" cy="2313704"/>
          </a:xfrm>
          <a:prstGeom prst="upArrow">
            <a:avLst>
              <a:gd name="adj1" fmla="val 50000"/>
              <a:gd name="adj2" fmla="val 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0"/>
          <p:cNvSpPr txBox="1"/>
          <p:nvPr/>
        </p:nvSpPr>
        <p:spPr>
          <a:xfrm>
            <a:off x="3105088" y="5301475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30"/>
          <p:cNvSpPr/>
          <p:nvPr/>
        </p:nvSpPr>
        <p:spPr>
          <a:xfrm rot="10800000">
            <a:off x="7140163" y="1362067"/>
            <a:ext cx="406200" cy="48422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30"/>
          <p:cNvSpPr txBox="1"/>
          <p:nvPr/>
        </p:nvSpPr>
        <p:spPr>
          <a:xfrm>
            <a:off x="6518113" y="1012556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0"/>
          <p:cNvSpPr txBox="1"/>
          <p:nvPr/>
        </p:nvSpPr>
        <p:spPr>
          <a:xfrm>
            <a:off x="4969756" y="4521533"/>
            <a:ext cx="2006868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Address</a:t>
            </a:r>
            <a:endParaRPr sz="17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" name="Google Shape;166;p14">
            <a:extLst>
              <a:ext uri="{FF2B5EF4-FFF2-40B4-BE49-F238E27FC236}">
                <a16:creationId xmlns:a16="http://schemas.microsoft.com/office/drawing/2014/main" id="{B63E7B30-303E-25FA-D0F5-7F7743B9A479}"/>
              </a:ext>
            </a:extLst>
          </p:cNvPr>
          <p:cNvSpPr/>
          <p:nvPr/>
        </p:nvSpPr>
        <p:spPr>
          <a:xfrm rot="16200000" flipH="1">
            <a:off x="3339583" y="4201445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66;p14">
            <a:extLst>
              <a:ext uri="{FF2B5EF4-FFF2-40B4-BE49-F238E27FC236}">
                <a16:creationId xmlns:a16="http://schemas.microsoft.com/office/drawing/2014/main" id="{16DAC0A7-91A5-4D6E-0818-D942D9AFF05B}"/>
              </a:ext>
            </a:extLst>
          </p:cNvPr>
          <p:cNvSpPr/>
          <p:nvPr/>
        </p:nvSpPr>
        <p:spPr>
          <a:xfrm rot="16200000" flipH="1">
            <a:off x="3339272" y="2116171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52C0A1-D62D-B5B5-B50D-CD454D54EE48}"/>
              </a:ext>
            </a:extLst>
          </p:cNvPr>
          <p:cNvSpPr txBox="1"/>
          <p:nvPr/>
        </p:nvSpPr>
        <p:spPr>
          <a:xfrm>
            <a:off x="3718063" y="4292726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2646F23-40E9-693B-BFC5-FB5187373587}"/>
              </a:ext>
            </a:extLst>
          </p:cNvPr>
          <p:cNvSpPr txBox="1"/>
          <p:nvPr/>
        </p:nvSpPr>
        <p:spPr>
          <a:xfrm>
            <a:off x="3652960" y="2214864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DMux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Google Shape;175;p27">
            <a:extLst>
              <a:ext uri="{FF2B5EF4-FFF2-40B4-BE49-F238E27FC236}">
                <a16:creationId xmlns:a16="http://schemas.microsoft.com/office/drawing/2014/main" id="{29ACB12C-D190-4C7D-DFF9-C8EC27EA48AA}"/>
              </a:ext>
            </a:extLst>
          </p:cNvPr>
          <p:cNvSpPr/>
          <p:nvPr/>
        </p:nvSpPr>
        <p:spPr>
          <a:xfrm>
            <a:off x="6555404" y="1841522"/>
            <a:ext cx="1585792" cy="609152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Register</a:t>
            </a:r>
            <a:endParaRPr sz="1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37" name="Google Shape;176;p27">
            <a:extLst>
              <a:ext uri="{FF2B5EF4-FFF2-40B4-BE49-F238E27FC236}">
                <a16:creationId xmlns:a16="http://schemas.microsoft.com/office/drawing/2014/main" id="{CE637B9C-16AA-7222-D521-C909C5401385}"/>
              </a:ext>
            </a:extLst>
          </p:cNvPr>
          <p:cNvSpPr/>
          <p:nvPr/>
        </p:nvSpPr>
        <p:spPr>
          <a:xfrm>
            <a:off x="7254834" y="2288706"/>
            <a:ext cx="179680" cy="154896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43;p30">
            <a:extLst>
              <a:ext uri="{FF2B5EF4-FFF2-40B4-BE49-F238E27FC236}">
                <a16:creationId xmlns:a16="http://schemas.microsoft.com/office/drawing/2014/main" id="{ECEADC80-FD45-7447-1085-E6292CEDCEC6}"/>
              </a:ext>
            </a:extLst>
          </p:cNvPr>
          <p:cNvSpPr/>
          <p:nvPr/>
        </p:nvSpPr>
        <p:spPr>
          <a:xfrm>
            <a:off x="3726263" y="2810220"/>
            <a:ext cx="406200" cy="462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47;p30">
            <a:extLst>
              <a:ext uri="{FF2B5EF4-FFF2-40B4-BE49-F238E27FC236}">
                <a16:creationId xmlns:a16="http://schemas.microsoft.com/office/drawing/2014/main" id="{6F5046A9-ABCB-F350-875A-9559039D72D3}"/>
              </a:ext>
            </a:extLst>
          </p:cNvPr>
          <p:cNvSpPr txBox="1"/>
          <p:nvPr/>
        </p:nvSpPr>
        <p:spPr>
          <a:xfrm>
            <a:off x="3105088" y="3224245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33;p30">
            <a:extLst>
              <a:ext uri="{FF2B5EF4-FFF2-40B4-BE49-F238E27FC236}">
                <a16:creationId xmlns:a16="http://schemas.microsoft.com/office/drawing/2014/main" id="{C798FCBE-8258-719B-A4DF-C6FA18884F32}"/>
              </a:ext>
            </a:extLst>
          </p:cNvPr>
          <p:cNvSpPr txBox="1"/>
          <p:nvPr/>
        </p:nvSpPr>
        <p:spPr>
          <a:xfrm>
            <a:off x="2995750" y="3556491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5280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Solution 2: Separate Memory Units</a:t>
            </a:r>
            <a:endParaRPr/>
          </a:p>
        </p:txBody>
      </p:sp>
      <p:sp>
        <p:nvSpPr>
          <p:cNvPr id="357" name="Google Shape;357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Separate instruction memory and data memory into two different chips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Each can be independently addressed, read from, written to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Pros: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Simpler to implement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Cons: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Fixed size of each partition, rather than flexible storage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Two chips → redundant circuitry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58" name="Google Shape;358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Five-minute Break!</a:t>
            </a:r>
            <a:endParaRPr dirty="0"/>
          </a:p>
        </p:txBody>
      </p:sp>
      <p:sp>
        <p:nvSpPr>
          <p:cNvPr id="283" name="Google Shape;283;p5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Feel free to stand up, stretch, use the restroom, drink some water, review your notes, or ask questions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/>
              <a:t>We’ll be back at:</a:t>
            </a:r>
          </a:p>
          <a:p>
            <a:pPr marL="0" lvl="0" indent="0">
              <a:buNone/>
            </a:pPr>
            <a:endParaRPr lang="en-US" dirty="0">
              <a:solidFill>
                <a:srgbClr val="0462C2"/>
              </a:solidFill>
            </a:endParaRPr>
          </a:p>
          <a:p>
            <a:pPr marL="347472" indent="-347472"/>
            <a:r>
              <a:rPr lang="en-US" dirty="0"/>
              <a:t>Research shows mid-lecture breaks reduce the decline of attention in the middle of lecture (Olmsted, 1999)</a:t>
            </a:r>
          </a:p>
        </p:txBody>
      </p:sp>
      <p:sp>
        <p:nvSpPr>
          <p:cNvPr id="284" name="Google Shape;284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64857-AB7F-2E46-910D-64CA11588FB7}"/>
              </a:ext>
            </a:extLst>
          </p:cNvPr>
          <p:cNvSpPr/>
          <p:nvPr/>
        </p:nvSpPr>
        <p:spPr>
          <a:xfrm>
            <a:off x="0" y="6457255"/>
            <a:ext cx="86474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Olmsted III, John. “The Mid-Lecture Break: When Less Is More.” </a:t>
            </a:r>
            <a:r>
              <a:rPr lang="en-US" sz="1000" i="1" dirty="0"/>
              <a:t>Journal of Chemical Education</a:t>
            </a:r>
            <a:r>
              <a:rPr lang="en-US" sz="1000" dirty="0"/>
              <a:t> (1999). https://</a:t>
            </a:r>
            <a:r>
              <a:rPr lang="en-US" sz="1000" dirty="0" err="1"/>
              <a:t>pubs.acs.org</a:t>
            </a:r>
            <a:r>
              <a:rPr lang="en-US" sz="1000" dirty="0"/>
              <a:t>/</a:t>
            </a:r>
            <a:r>
              <a:rPr lang="en-US" sz="1000" dirty="0" err="1"/>
              <a:t>doi</a:t>
            </a:r>
            <a:r>
              <a:rPr lang="en-US" sz="1000" dirty="0"/>
              <a:t>/abs/10.1021/ed076p525.</a:t>
            </a:r>
          </a:p>
        </p:txBody>
      </p:sp>
    </p:spTree>
    <p:extLst>
      <p:ext uri="{BB962C8B-B14F-4D97-AF65-F5344CB8AC3E}">
        <p14:creationId xmlns:p14="http://schemas.microsoft.com/office/powerpoint/2010/main" val="243207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109" name="Google Shape;109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Exam Preparation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Study Strategies, Mock Exam Problem</a:t>
            </a:r>
            <a:endParaRPr b="1" dirty="0">
              <a:solidFill>
                <a:srgbClr val="4B2A85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Overview of 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0" name="Google Shape;110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467578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109" name="Google Shape;109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Exam Preparation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Strategies, Mock Exam Problem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Overview of Building a Computer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Architecture, Fetch and Execute Cycle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Hack CPU Logic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Implementation and Operations</a:t>
            </a:r>
            <a:endParaRPr b="1" dirty="0">
              <a:solidFill>
                <a:srgbClr val="4B2A85"/>
              </a:solidFill>
            </a:endParaRPr>
          </a:p>
        </p:txBody>
      </p:sp>
      <p:sp>
        <p:nvSpPr>
          <p:cNvPr id="110" name="Google Shape;110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2394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99;p7">
            <a:extLst>
              <a:ext uri="{FF2B5EF4-FFF2-40B4-BE49-F238E27FC236}">
                <a16:creationId xmlns:a16="http://schemas.microsoft.com/office/drawing/2014/main" id="{2C94029B-7B42-684B-9F56-57CC0BCB3D49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The Mux and ALU output is connected to the A register because it’s a possible destination from a C instruction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The A register and the M pseudo-register are never involved in a computation together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 err="1">
                <a:solidFill>
                  <a:srgbClr val="FF329A"/>
                </a:solidFill>
              </a:rPr>
              <a:t>writeM</a:t>
            </a:r>
            <a:r>
              <a:rPr lang="en-US" dirty="0">
                <a:solidFill>
                  <a:srgbClr val="FF329A"/>
                </a:solidFill>
              </a:rPr>
              <a:t> determines whether the value should be updated in memory at </a:t>
            </a:r>
            <a:r>
              <a:rPr lang="en-US" dirty="0" err="1">
                <a:solidFill>
                  <a:srgbClr val="FF329A"/>
                </a:solidFill>
              </a:rPr>
              <a:t>addressM</a:t>
            </a:r>
            <a:r>
              <a:rPr lang="en-US" dirty="0">
                <a:solidFill>
                  <a:srgbClr val="FF329A"/>
                </a:solidFill>
              </a:rPr>
              <a:t> to </a:t>
            </a:r>
            <a:r>
              <a:rPr lang="en-US" dirty="0" err="1">
                <a:solidFill>
                  <a:srgbClr val="FF329A"/>
                </a:solidFill>
              </a:rPr>
              <a:t>outM</a:t>
            </a:r>
            <a:endParaRPr lang="en-US" dirty="0">
              <a:solidFill>
                <a:srgbClr val="FF329A"/>
              </a:solidFill>
            </a:endParaRP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We feed the A register’s output to the PC because this is </a:t>
            </a:r>
            <a:r>
              <a:rPr lang="en-US">
                <a:solidFill>
                  <a:srgbClr val="00B0F0"/>
                </a:solidFill>
              </a:rPr>
              <a:t>the value </a:t>
            </a:r>
            <a:r>
              <a:rPr lang="en-US" dirty="0">
                <a:solidFill>
                  <a:srgbClr val="00B0F0"/>
                </a:solidFill>
              </a:rPr>
              <a:t>that we increment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Which of the following statements about the Hack CPU is FALSE?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7347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</a:t>
            </a:r>
            <a:endParaRPr/>
          </a:p>
        </p:txBody>
      </p:sp>
      <p:sp>
        <p:nvSpPr>
          <p:cNvPr id="372" name="Google Shape;372;p3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373" name="Google Shape;373;p32"/>
          <p:cNvSpPr/>
          <p:nvPr/>
        </p:nvSpPr>
        <p:spPr>
          <a:xfrm>
            <a:off x="650825" y="1415200"/>
            <a:ext cx="7751700" cy="4316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32"/>
          <p:cNvSpPr/>
          <p:nvPr/>
        </p:nvSpPr>
        <p:spPr>
          <a:xfrm>
            <a:off x="865300" y="2078725"/>
            <a:ext cx="1956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ROM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(Instructions)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32"/>
          <p:cNvSpPr/>
          <p:nvPr/>
        </p:nvSpPr>
        <p:spPr>
          <a:xfrm>
            <a:off x="315750" y="6037978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32"/>
          <p:cNvSpPr/>
          <p:nvPr/>
        </p:nvSpPr>
        <p:spPr>
          <a:xfrm>
            <a:off x="3643786" y="2078725"/>
            <a:ext cx="18702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32"/>
          <p:cNvSpPr/>
          <p:nvPr/>
        </p:nvSpPr>
        <p:spPr>
          <a:xfrm>
            <a:off x="3820736" y="4685875"/>
            <a:ext cx="15615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32"/>
          <p:cNvSpPr/>
          <p:nvPr/>
        </p:nvSpPr>
        <p:spPr>
          <a:xfrm>
            <a:off x="3820736" y="5104050"/>
            <a:ext cx="15615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2"/>
          <p:cNvSpPr/>
          <p:nvPr/>
        </p:nvSpPr>
        <p:spPr>
          <a:xfrm>
            <a:off x="7566650" y="6037978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32"/>
          <p:cNvSpPr/>
          <p:nvPr/>
        </p:nvSpPr>
        <p:spPr>
          <a:xfrm rot="5400000">
            <a:off x="7819700" y="5595625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32"/>
          <p:cNvSpPr/>
          <p:nvPr/>
        </p:nvSpPr>
        <p:spPr>
          <a:xfrm rot="-5400000">
            <a:off x="551400" y="5595625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32"/>
          <p:cNvSpPr/>
          <p:nvPr/>
        </p:nvSpPr>
        <p:spPr>
          <a:xfrm>
            <a:off x="2714925" y="3189600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3" name="Google Shape;383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7058" y="2663228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32"/>
          <p:cNvSpPr/>
          <p:nvPr/>
        </p:nvSpPr>
        <p:spPr>
          <a:xfrm>
            <a:off x="930875" y="3261850"/>
            <a:ext cx="3903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5" name="Google Shape;385;p32"/>
          <p:cNvSpPr/>
          <p:nvPr/>
        </p:nvSpPr>
        <p:spPr>
          <a:xfrm>
            <a:off x="6166050" y="2055175"/>
            <a:ext cx="1956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(Data)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32"/>
          <p:cNvSpPr/>
          <p:nvPr/>
        </p:nvSpPr>
        <p:spPr>
          <a:xfrm>
            <a:off x="6544375" y="3238300"/>
            <a:ext cx="1472724" cy="1326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100110010111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100011001111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000000000010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32"/>
          <p:cNvSpPr/>
          <p:nvPr/>
        </p:nvSpPr>
        <p:spPr>
          <a:xfrm>
            <a:off x="6231625" y="3238300"/>
            <a:ext cx="3903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8" name="Google Shape;388;p32"/>
          <p:cNvSpPr/>
          <p:nvPr/>
        </p:nvSpPr>
        <p:spPr>
          <a:xfrm>
            <a:off x="5295775" y="3189600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32"/>
          <p:cNvSpPr/>
          <p:nvPr/>
        </p:nvSpPr>
        <p:spPr>
          <a:xfrm rot="10800000">
            <a:off x="5317600" y="4371325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32"/>
          <p:cNvSpPr/>
          <p:nvPr/>
        </p:nvSpPr>
        <p:spPr>
          <a:xfrm rot="10800000">
            <a:off x="2736750" y="4371325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32"/>
          <p:cNvSpPr txBox="1"/>
          <p:nvPr/>
        </p:nvSpPr>
        <p:spPr>
          <a:xfrm>
            <a:off x="2636943" y="4770001"/>
            <a:ext cx="1198612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addr of next instruction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2" name="Google Shape;392;p32"/>
          <p:cNvSpPr txBox="1"/>
          <p:nvPr/>
        </p:nvSpPr>
        <p:spPr>
          <a:xfrm>
            <a:off x="5392286" y="2782181"/>
            <a:ext cx="86890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data out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3" name="Google Shape;393;p32"/>
          <p:cNvSpPr txBox="1"/>
          <p:nvPr/>
        </p:nvSpPr>
        <p:spPr>
          <a:xfrm>
            <a:off x="5490593" y="4749261"/>
            <a:ext cx="69885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data in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4" name="Google Shape;394;p32"/>
          <p:cNvSpPr txBox="1"/>
          <p:nvPr/>
        </p:nvSpPr>
        <p:spPr>
          <a:xfrm>
            <a:off x="2875715" y="2900998"/>
            <a:ext cx="136665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5" name="Google Shape;395;p32"/>
          <p:cNvSpPr/>
          <p:nvPr/>
        </p:nvSpPr>
        <p:spPr>
          <a:xfrm>
            <a:off x="1243625" y="3261850"/>
            <a:ext cx="1493124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Inputs</a:t>
            </a:r>
            <a:endParaRPr/>
          </a:p>
        </p:txBody>
      </p:sp>
      <p:sp>
        <p:nvSpPr>
          <p:cNvPr id="401" name="Google Shape;401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398838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inM</a:t>
            </a:r>
            <a:r>
              <a:rPr lang="en-US" dirty="0"/>
              <a:t>: Value coming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instruction</a:t>
            </a:r>
            <a:r>
              <a:rPr lang="en-US" dirty="0"/>
              <a:t>: 16-bit instruction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reset</a:t>
            </a:r>
            <a:r>
              <a:rPr lang="en-US" dirty="0"/>
              <a:t>: if 1, reset the program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2" name="Google Shape;402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6" name="Google Shape;411;p15">
            <a:extLst>
              <a:ext uri="{FF2B5EF4-FFF2-40B4-BE49-F238E27FC236}">
                <a16:creationId xmlns:a16="http://schemas.microsoft.com/office/drawing/2014/main" id="{4E693340-0BB6-EE81-BB4F-6929948E8FC7}"/>
              </a:ext>
            </a:extLst>
          </p:cNvPr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5"/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Outputs</a:t>
            </a:r>
            <a:endParaRPr/>
          </a:p>
        </p:txBody>
      </p:sp>
      <p:sp>
        <p:nvSpPr>
          <p:cNvPr id="409" name="Google Shape;409;p15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69671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outM</a:t>
            </a:r>
            <a:r>
              <a:rPr lang="en-US" dirty="0"/>
              <a:t>: value used to update memory if </a:t>
            </a:r>
            <a:r>
              <a:rPr lang="en-US" dirty="0" err="1"/>
              <a:t>writeM</a:t>
            </a:r>
            <a:r>
              <a:rPr lang="en-US" dirty="0"/>
              <a:t> is 1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writeM</a:t>
            </a:r>
            <a:r>
              <a:rPr lang="en-US" dirty="0"/>
              <a:t>: if 1, update value in memory at </a:t>
            </a:r>
            <a:r>
              <a:rPr lang="en-US" dirty="0" err="1"/>
              <a:t>addressM</a:t>
            </a:r>
            <a:r>
              <a:rPr lang="en-US" dirty="0"/>
              <a:t> with </a:t>
            </a:r>
            <a:r>
              <a:rPr lang="en-US" dirty="0" err="1"/>
              <a:t>outM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addressM</a:t>
            </a:r>
            <a:r>
              <a:rPr lang="en-US" dirty="0"/>
              <a:t>: address to read from or write to in memory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pc</a:t>
            </a:r>
            <a:r>
              <a:rPr lang="en-US" dirty="0"/>
              <a:t>: address of next instruction to be fetched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10" name="Google Shape;410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</a:t>
            </a:r>
            <a:endParaRPr/>
          </a:p>
        </p:txBody>
      </p:sp>
      <p:sp>
        <p:nvSpPr>
          <p:cNvPr id="418" name="Google Shape;418;p3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419" name="Google Shape;419;p33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33"/>
          <p:cNvSpPr/>
          <p:nvPr/>
        </p:nvSpPr>
        <p:spPr>
          <a:xfrm>
            <a:off x="1351278" y="1209039"/>
            <a:ext cx="6380480" cy="4856480"/>
          </a:xfrm>
          <a:custGeom>
            <a:avLst/>
            <a:gdLst/>
            <a:ahLst/>
            <a:cxnLst/>
            <a:rect l="l" t="t" r="r" b="b"/>
            <a:pathLst>
              <a:path w="6380480" h="4856480" extrusionOk="0">
                <a:moveTo>
                  <a:pt x="0" y="0"/>
                </a:moveTo>
                <a:lnTo>
                  <a:pt x="6380481" y="0"/>
                </a:lnTo>
                <a:lnTo>
                  <a:pt x="6380481" y="4856480"/>
                </a:lnTo>
                <a:lnTo>
                  <a:pt x="0" y="485648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33"/>
          <p:cNvSpPr/>
          <p:nvPr/>
        </p:nvSpPr>
        <p:spPr>
          <a:xfrm>
            <a:off x="6006514" y="1379593"/>
            <a:ext cx="761365" cy="1361439"/>
          </a:xfrm>
          <a:custGeom>
            <a:avLst/>
            <a:gdLst/>
            <a:ahLst/>
            <a:cxnLst/>
            <a:rect l="l" t="t" r="r" b="b"/>
            <a:pathLst>
              <a:path w="761365" h="1361439" extrusionOk="0">
                <a:moveTo>
                  <a:pt x="608572" y="0"/>
                </a:moveTo>
                <a:lnTo>
                  <a:pt x="0" y="689592"/>
                </a:lnTo>
                <a:lnTo>
                  <a:pt x="760806" y="1361013"/>
                </a:lnTo>
                <a:lnTo>
                  <a:pt x="6085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p33"/>
          <p:cNvSpPr/>
          <p:nvPr/>
        </p:nvSpPr>
        <p:spPr>
          <a:xfrm>
            <a:off x="5848781" y="3042186"/>
            <a:ext cx="1128395" cy="1181735"/>
          </a:xfrm>
          <a:custGeom>
            <a:avLst/>
            <a:gdLst/>
            <a:ahLst/>
            <a:cxnLst/>
            <a:rect l="l" t="t" r="r" b="b"/>
            <a:pathLst>
              <a:path w="1128395" h="1181735" extrusionOk="0">
                <a:moveTo>
                  <a:pt x="1128157" y="0"/>
                </a:moveTo>
                <a:lnTo>
                  <a:pt x="0" y="940804"/>
                </a:lnTo>
                <a:lnTo>
                  <a:pt x="747956" y="1181494"/>
                </a:lnTo>
                <a:lnTo>
                  <a:pt x="112815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33"/>
          <p:cNvSpPr/>
          <p:nvPr/>
        </p:nvSpPr>
        <p:spPr>
          <a:xfrm>
            <a:off x="3828345" y="2220519"/>
            <a:ext cx="831850" cy="788669"/>
          </a:xfrm>
          <a:custGeom>
            <a:avLst/>
            <a:gdLst/>
            <a:ahLst/>
            <a:cxnLst/>
            <a:rect l="l" t="t" r="r" b="b"/>
            <a:pathLst>
              <a:path w="831850" h="788669" extrusionOk="0">
                <a:moveTo>
                  <a:pt x="0" y="788648"/>
                </a:moveTo>
                <a:lnTo>
                  <a:pt x="831455" y="788648"/>
                </a:lnTo>
                <a:lnTo>
                  <a:pt x="831455" y="0"/>
                </a:lnTo>
                <a:lnTo>
                  <a:pt x="0" y="0"/>
                </a:lnTo>
                <a:lnTo>
                  <a:pt x="0" y="7886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33"/>
          <p:cNvSpPr/>
          <p:nvPr/>
        </p:nvSpPr>
        <p:spPr>
          <a:xfrm>
            <a:off x="4102450" y="2619599"/>
            <a:ext cx="1918970" cy="154686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33"/>
          <p:cNvSpPr txBox="1"/>
          <p:nvPr/>
        </p:nvSpPr>
        <p:spPr>
          <a:xfrm>
            <a:off x="8249254" y="5227491"/>
            <a:ext cx="493500" cy="33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4125" rIns="0" bIns="0" anchor="t" anchorCtr="0">
            <a:no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pc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6" name="Google Shape;426;p33"/>
          <p:cNvSpPr/>
          <p:nvPr/>
        </p:nvSpPr>
        <p:spPr>
          <a:xfrm>
            <a:off x="1399850" y="1286850"/>
            <a:ext cx="1535176" cy="45323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33"/>
          <p:cNvSpPr/>
          <p:nvPr/>
        </p:nvSpPr>
        <p:spPr>
          <a:xfrm>
            <a:off x="2504225" y="1286850"/>
            <a:ext cx="5152434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33"/>
          <p:cNvSpPr/>
          <p:nvPr/>
        </p:nvSpPr>
        <p:spPr>
          <a:xfrm>
            <a:off x="4725733" y="1527725"/>
            <a:ext cx="1007459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33"/>
          <p:cNvSpPr/>
          <p:nvPr/>
        </p:nvSpPr>
        <p:spPr>
          <a:xfrm>
            <a:off x="3032472" y="1757850"/>
            <a:ext cx="1420038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33"/>
          <p:cNvSpPr/>
          <p:nvPr/>
        </p:nvSpPr>
        <p:spPr>
          <a:xfrm>
            <a:off x="2408327" y="3338200"/>
            <a:ext cx="2149246" cy="2529116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33"/>
          <p:cNvSpPr/>
          <p:nvPr/>
        </p:nvSpPr>
        <p:spPr>
          <a:xfrm>
            <a:off x="3648700" y="3895275"/>
            <a:ext cx="4082609" cy="16010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33"/>
          <p:cNvSpPr/>
          <p:nvPr/>
        </p:nvSpPr>
        <p:spPr>
          <a:xfrm>
            <a:off x="5443925" y="5353425"/>
            <a:ext cx="2288372" cy="553002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33"/>
          <p:cNvSpPr/>
          <p:nvPr/>
        </p:nvSpPr>
        <p:spPr>
          <a:xfrm>
            <a:off x="6767875" y="1933775"/>
            <a:ext cx="964282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33"/>
          <p:cNvSpPr/>
          <p:nvPr/>
        </p:nvSpPr>
        <p:spPr>
          <a:xfrm>
            <a:off x="5553525" y="1825850"/>
            <a:ext cx="450958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</a:t>
            </a:r>
            <a:endParaRPr/>
          </a:p>
        </p:txBody>
      </p:sp>
      <p:sp>
        <p:nvSpPr>
          <p:cNvPr id="441" name="Google Shape;441;p3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442" name="Google Shape;442;p34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34"/>
          <p:cNvSpPr txBox="1"/>
          <p:nvPr/>
        </p:nvSpPr>
        <p:spPr>
          <a:xfrm>
            <a:off x="811113" y="6164459"/>
            <a:ext cx="6124500" cy="6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783713" marR="0" lvl="0" indent="0" algn="l" rtl="0">
              <a:lnSpc>
                <a:spcPct val="1147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(each </a:t>
            </a:r>
            <a:r>
              <a:rPr lang="en-US" sz="14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"C" </a:t>
            </a:r>
            <a:r>
              <a:rPr lang="en-US" sz="18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symbol represents a control bit)</a:t>
            </a:r>
            <a:endParaRPr sz="1800" b="0" i="0" u="none" strike="noStrike" cap="none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61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450" name="Google Shape;450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sp>
        <p:nvSpPr>
          <p:cNvPr id="451" name="Google Shape;451;p35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35"/>
          <p:cNvSpPr txBox="1"/>
          <p:nvPr/>
        </p:nvSpPr>
        <p:spPr>
          <a:xfrm>
            <a:off x="811113" y="6164459"/>
            <a:ext cx="6124500" cy="6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783713" marR="0" lvl="0" indent="0" algn="l" rtl="0">
              <a:lnSpc>
                <a:spcPct val="1147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(each </a:t>
            </a:r>
            <a:r>
              <a:rPr lang="en-US" sz="14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"C" </a:t>
            </a:r>
            <a:r>
              <a:rPr lang="en-US" sz="18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symbol represents a control bit)</a:t>
            </a:r>
            <a:endParaRPr sz="1800" b="0" i="0" u="none" strike="noStrike" cap="non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61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35"/>
          <p:cNvSpPr/>
          <p:nvPr/>
        </p:nvSpPr>
        <p:spPr>
          <a:xfrm>
            <a:off x="87425" y="1197675"/>
            <a:ext cx="4041000" cy="22896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3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11" name="Google Shape;504;p39">
            <a:extLst>
              <a:ext uri="{FF2B5EF4-FFF2-40B4-BE49-F238E27FC236}">
                <a16:creationId xmlns:a16="http://schemas.microsoft.com/office/drawing/2014/main" id="{ECCA2809-D0B3-C330-6821-E5393F45D751}"/>
              </a:ext>
            </a:extLst>
          </p:cNvPr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05;p39">
            <a:extLst>
              <a:ext uri="{FF2B5EF4-FFF2-40B4-BE49-F238E27FC236}">
                <a16:creationId xmlns:a16="http://schemas.microsoft.com/office/drawing/2014/main" id="{98940901-1FE1-BA26-994A-21E20BAD8513}"/>
              </a:ext>
            </a:extLst>
          </p:cNvPr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06;p39">
            <a:extLst>
              <a:ext uri="{FF2B5EF4-FFF2-40B4-BE49-F238E27FC236}">
                <a16:creationId xmlns:a16="http://schemas.microsoft.com/office/drawing/2014/main" id="{2D91B8FE-8569-37F8-FADA-76D0D5853B82}"/>
              </a:ext>
            </a:extLst>
          </p:cNvPr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3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464" name="Google Shape;464;p36"/>
          <p:cNvSpPr txBox="1"/>
          <p:nvPr/>
        </p:nvSpPr>
        <p:spPr>
          <a:xfrm>
            <a:off x="1574800" y="3219510"/>
            <a:ext cx="20523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0541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8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000000000000101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36"/>
          <p:cNvSpPr/>
          <p:nvPr/>
        </p:nvSpPr>
        <p:spPr>
          <a:xfrm>
            <a:off x="566597" y="3642684"/>
            <a:ext cx="1466850" cy="739139"/>
          </a:xfrm>
          <a:custGeom>
            <a:avLst/>
            <a:gdLst/>
            <a:ahLst/>
            <a:cxnLst/>
            <a:rect l="l" t="t" r="r" b="b"/>
            <a:pathLst>
              <a:path w="1466850" h="739139" extrusionOk="0">
                <a:moveTo>
                  <a:pt x="1392178" y="293475"/>
                </a:moveTo>
                <a:lnTo>
                  <a:pt x="74251" y="293475"/>
                </a:lnTo>
                <a:lnTo>
                  <a:pt x="45349" y="299310"/>
                </a:lnTo>
                <a:lnTo>
                  <a:pt x="21747" y="315223"/>
                </a:lnTo>
                <a:lnTo>
                  <a:pt x="5835" y="338825"/>
                </a:lnTo>
                <a:lnTo>
                  <a:pt x="0" y="367725"/>
                </a:lnTo>
                <a:lnTo>
                  <a:pt x="0" y="664721"/>
                </a:lnTo>
                <a:lnTo>
                  <a:pt x="5835" y="693624"/>
                </a:lnTo>
                <a:lnTo>
                  <a:pt x="21747" y="717225"/>
                </a:lnTo>
                <a:lnTo>
                  <a:pt x="45349" y="733138"/>
                </a:lnTo>
                <a:lnTo>
                  <a:pt x="74251" y="738973"/>
                </a:lnTo>
                <a:lnTo>
                  <a:pt x="1392178" y="738973"/>
                </a:lnTo>
                <a:lnTo>
                  <a:pt x="1421081" y="733138"/>
                </a:lnTo>
                <a:lnTo>
                  <a:pt x="1444682" y="717225"/>
                </a:lnTo>
                <a:lnTo>
                  <a:pt x="1460595" y="693624"/>
                </a:lnTo>
                <a:lnTo>
                  <a:pt x="1466430" y="664721"/>
                </a:lnTo>
                <a:lnTo>
                  <a:pt x="1466430" y="367725"/>
                </a:lnTo>
                <a:lnTo>
                  <a:pt x="1460595" y="338825"/>
                </a:lnTo>
                <a:lnTo>
                  <a:pt x="1444682" y="315223"/>
                </a:lnTo>
                <a:lnTo>
                  <a:pt x="1421081" y="299310"/>
                </a:lnTo>
                <a:lnTo>
                  <a:pt x="1392178" y="293475"/>
                </a:lnTo>
                <a:close/>
              </a:path>
              <a:path w="1466850" h="739139" extrusionOk="0">
                <a:moveTo>
                  <a:pt x="1172674" y="0"/>
                </a:moveTo>
                <a:lnTo>
                  <a:pt x="855418" y="293475"/>
                </a:lnTo>
                <a:lnTo>
                  <a:pt x="1222025" y="293475"/>
                </a:lnTo>
                <a:lnTo>
                  <a:pt x="1172674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36"/>
          <p:cNvSpPr txBox="1"/>
          <p:nvPr/>
        </p:nvSpPr>
        <p:spPr>
          <a:xfrm>
            <a:off x="760856" y="4007875"/>
            <a:ext cx="10782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A-instruction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36"/>
          <p:cNvSpPr txBox="1"/>
          <p:nvPr/>
        </p:nvSpPr>
        <p:spPr>
          <a:xfrm>
            <a:off x="1102750" y="3252181"/>
            <a:ext cx="3093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@5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504;p39">
            <a:extLst>
              <a:ext uri="{FF2B5EF4-FFF2-40B4-BE49-F238E27FC236}">
                <a16:creationId xmlns:a16="http://schemas.microsoft.com/office/drawing/2014/main" id="{351D0D5E-C1F6-31CF-64AF-5638847730DF}"/>
              </a:ext>
            </a:extLst>
          </p:cNvPr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05;p39">
            <a:extLst>
              <a:ext uri="{FF2B5EF4-FFF2-40B4-BE49-F238E27FC236}">
                <a16:creationId xmlns:a16="http://schemas.microsoft.com/office/drawing/2014/main" id="{8514B7A6-6BB0-EF25-23F7-2378DFF948F1}"/>
              </a:ext>
            </a:extLst>
          </p:cNvPr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506;p39">
            <a:extLst>
              <a:ext uri="{FF2B5EF4-FFF2-40B4-BE49-F238E27FC236}">
                <a16:creationId xmlns:a16="http://schemas.microsoft.com/office/drawing/2014/main" id="{775C6408-A45B-0AF1-2DB4-FDCF56A06A56}"/>
              </a:ext>
            </a:extLst>
          </p:cNvPr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3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474" name="Google Shape;474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478" name="Google Shape;478;p37"/>
          <p:cNvSpPr txBox="1"/>
          <p:nvPr/>
        </p:nvSpPr>
        <p:spPr>
          <a:xfrm>
            <a:off x="1574800" y="3219510"/>
            <a:ext cx="20523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0541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8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000000000000101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37"/>
          <p:cNvSpPr/>
          <p:nvPr/>
        </p:nvSpPr>
        <p:spPr>
          <a:xfrm>
            <a:off x="566597" y="3642684"/>
            <a:ext cx="1466850" cy="739139"/>
          </a:xfrm>
          <a:custGeom>
            <a:avLst/>
            <a:gdLst/>
            <a:ahLst/>
            <a:cxnLst/>
            <a:rect l="l" t="t" r="r" b="b"/>
            <a:pathLst>
              <a:path w="1466850" h="739139" extrusionOk="0">
                <a:moveTo>
                  <a:pt x="1392178" y="293475"/>
                </a:moveTo>
                <a:lnTo>
                  <a:pt x="74251" y="293475"/>
                </a:lnTo>
                <a:lnTo>
                  <a:pt x="45349" y="299310"/>
                </a:lnTo>
                <a:lnTo>
                  <a:pt x="21747" y="315223"/>
                </a:lnTo>
                <a:lnTo>
                  <a:pt x="5835" y="338825"/>
                </a:lnTo>
                <a:lnTo>
                  <a:pt x="0" y="367725"/>
                </a:lnTo>
                <a:lnTo>
                  <a:pt x="0" y="664721"/>
                </a:lnTo>
                <a:lnTo>
                  <a:pt x="5835" y="693624"/>
                </a:lnTo>
                <a:lnTo>
                  <a:pt x="21747" y="717225"/>
                </a:lnTo>
                <a:lnTo>
                  <a:pt x="45349" y="733138"/>
                </a:lnTo>
                <a:lnTo>
                  <a:pt x="74251" y="738973"/>
                </a:lnTo>
                <a:lnTo>
                  <a:pt x="1392178" y="738973"/>
                </a:lnTo>
                <a:lnTo>
                  <a:pt x="1421081" y="733138"/>
                </a:lnTo>
                <a:lnTo>
                  <a:pt x="1444682" y="717225"/>
                </a:lnTo>
                <a:lnTo>
                  <a:pt x="1460595" y="693624"/>
                </a:lnTo>
                <a:lnTo>
                  <a:pt x="1466430" y="664721"/>
                </a:lnTo>
                <a:lnTo>
                  <a:pt x="1466430" y="367725"/>
                </a:lnTo>
                <a:lnTo>
                  <a:pt x="1460595" y="338825"/>
                </a:lnTo>
                <a:lnTo>
                  <a:pt x="1444682" y="315223"/>
                </a:lnTo>
                <a:lnTo>
                  <a:pt x="1421081" y="299310"/>
                </a:lnTo>
                <a:lnTo>
                  <a:pt x="1392178" y="293475"/>
                </a:lnTo>
                <a:close/>
              </a:path>
              <a:path w="1466850" h="739139" extrusionOk="0">
                <a:moveTo>
                  <a:pt x="1172674" y="0"/>
                </a:moveTo>
                <a:lnTo>
                  <a:pt x="855418" y="293475"/>
                </a:lnTo>
                <a:lnTo>
                  <a:pt x="1222025" y="293475"/>
                </a:lnTo>
                <a:lnTo>
                  <a:pt x="1172674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7"/>
          <p:cNvSpPr txBox="1"/>
          <p:nvPr/>
        </p:nvSpPr>
        <p:spPr>
          <a:xfrm>
            <a:off x="760856" y="4007875"/>
            <a:ext cx="10782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A-instruction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37"/>
          <p:cNvSpPr txBox="1"/>
          <p:nvPr/>
        </p:nvSpPr>
        <p:spPr>
          <a:xfrm>
            <a:off x="1102750" y="3252181"/>
            <a:ext cx="3093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@5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482" name="Google Shape;482;p37"/>
          <p:cNvSpPr txBox="1"/>
          <p:nvPr/>
        </p:nvSpPr>
        <p:spPr>
          <a:xfrm>
            <a:off x="2600950" y="4149110"/>
            <a:ext cx="6498736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>
              <a:spcBef>
                <a:spcPts val="440"/>
              </a:spcBef>
              <a:buClr>
                <a:srgbClr val="4B2A85"/>
              </a:buClr>
              <a:buSzPts val="18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CPU handling of an A-instruction:</a:t>
            </a:r>
            <a:endParaRPr lang="en-US"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Decodes the instruction into:</a:t>
            </a:r>
          </a:p>
          <a:p>
            <a:pPr marL="649224" marR="0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op-code</a:t>
            </a:r>
          </a:p>
          <a:p>
            <a:pPr marL="649224" marR="0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 b="0" i="0" u="none" strike="noStrike" cap="none" dirty="0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rPr>
              <a:t>5-bit </a:t>
            </a: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value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Stores the value in the A-register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Outputs the value (not shown in this diagram)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Gearing Up For Exams</a:t>
            </a:r>
            <a:endParaRPr dirty="0"/>
          </a:p>
        </p:txBody>
      </p:sp>
      <p:sp>
        <p:nvSpPr>
          <p:cNvPr id="64" name="Google Shape;64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106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Make a Study Plan</a:t>
            </a:r>
          </a:p>
          <a:p>
            <a:pPr marL="640080" lvl="1" indent="-283464"/>
            <a:r>
              <a:rPr lang="en-US" dirty="0"/>
              <a:t>What key topics / concepts does your exam cover?</a:t>
            </a:r>
          </a:p>
          <a:p>
            <a:pPr marL="640080" lvl="1" indent="-283464"/>
            <a:r>
              <a:rPr lang="en-US" dirty="0"/>
              <a:t>How might your study guides look different for specific classes?</a:t>
            </a:r>
          </a:p>
          <a:p>
            <a:pPr marL="640080" lvl="1" indent="-283464"/>
            <a:r>
              <a:rPr lang="en-US" dirty="0"/>
              <a:t>What resources, materials, or people might you engage with?</a:t>
            </a:r>
          </a:p>
          <a:p>
            <a:pPr marL="640080" lvl="1" indent="-283464"/>
            <a:endParaRPr lang="en-US" dirty="0"/>
          </a:p>
          <a:p>
            <a:pPr marL="347472" lvl="0" indent="-347472"/>
            <a:r>
              <a:rPr lang="en-US" dirty="0"/>
              <a:t>Create a Schedule</a:t>
            </a:r>
          </a:p>
          <a:p>
            <a:pPr marL="640080" lvl="1" indent="-283464"/>
            <a:r>
              <a:rPr lang="en-US" dirty="0"/>
              <a:t>Do not cram</a:t>
            </a:r>
          </a:p>
          <a:p>
            <a:pPr marL="640080" lvl="1" indent="-283464"/>
            <a:r>
              <a:rPr lang="en-US" dirty="0"/>
              <a:t>Office hours, review sessions, study groups </a:t>
            </a:r>
          </a:p>
          <a:p>
            <a:pPr marL="640080" lvl="1" indent="-283464"/>
            <a:r>
              <a:rPr lang="en-US" dirty="0"/>
              <a:t>Reference your weekly time commitments &amp; quarterly calendar</a:t>
            </a:r>
          </a:p>
          <a:p>
            <a:pPr marL="640080" lvl="1" indent="-283464"/>
            <a:endParaRPr sz="2000" dirty="0"/>
          </a:p>
          <a:p>
            <a:pPr marL="347472" lvl="0" indent="-347472"/>
            <a:r>
              <a:rPr lang="en-US" dirty="0"/>
              <a:t>Test Yourself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are ways that can help address this?</a:t>
            </a:r>
          </a:p>
          <a:p>
            <a:pPr marL="640080" lvl="1" indent="-283464"/>
            <a:r>
              <a:rPr lang="en-US" dirty="0"/>
              <a:t>Replicate exam-like environments</a:t>
            </a:r>
          </a:p>
        </p:txBody>
      </p:sp>
      <p:sp>
        <p:nvSpPr>
          <p:cNvPr id="65" name="Google Shape;65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CPU Operation: Instruction Handling</a:t>
            </a:r>
            <a:endParaRPr dirty="0"/>
          </a:p>
        </p:txBody>
      </p:sp>
      <p:sp>
        <p:nvSpPr>
          <p:cNvPr id="503" name="Google Shape;503;p3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504" name="Google Shape;504;p39"/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9"/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8BFAE6-0F0A-410C-C00E-8848BB512D6F}"/>
              </a:ext>
            </a:extLst>
          </p:cNvPr>
          <p:cNvSpPr/>
          <p:nvPr/>
        </p:nvSpPr>
        <p:spPr>
          <a:xfrm>
            <a:off x="2400905" y="2040446"/>
            <a:ext cx="1466851" cy="445020"/>
          </a:xfrm>
          <a:prstGeom prst="round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C-instruction</a:t>
            </a:r>
          </a:p>
        </p:txBody>
      </p:sp>
      <p:sp>
        <p:nvSpPr>
          <p:cNvPr id="506" name="Google Shape;506;p39"/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9"/>
          <p:cNvSpPr txBox="1"/>
          <p:nvPr/>
        </p:nvSpPr>
        <p:spPr>
          <a:xfrm>
            <a:off x="330868" y="3256188"/>
            <a:ext cx="1216502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548235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D</a:t>
            </a:r>
            <a:r>
              <a:rPr lang="en-US" sz="1600" b="1" i="0" u="none" strike="noStrike" cap="none" dirty="0">
                <a:solidFill>
                  <a:srgbClr val="0000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=D+1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;</a:t>
            </a:r>
            <a:r>
              <a:rPr lang="en-US" sz="1600" b="1" i="0" u="none" strike="noStrike" cap="none" dirty="0">
                <a:solidFill>
                  <a:srgbClr val="843C0C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JMP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510" name="Google Shape;510;p39"/>
          <p:cNvSpPr txBox="1"/>
          <p:nvPr/>
        </p:nvSpPr>
        <p:spPr>
          <a:xfrm>
            <a:off x="1578533" y="3211820"/>
            <a:ext cx="20625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1493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8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0011111</a:t>
            </a:r>
            <a:r>
              <a:rPr lang="en-US" sz="18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8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56B6E34-293A-E82E-3AFE-3AAA0FC5AA51}"/>
              </a:ext>
            </a:extLst>
          </p:cNvPr>
          <p:cNvCxnSpPr>
            <a:stCxn id="2" idx="2"/>
            <a:endCxn id="510" idx="0"/>
          </p:cNvCxnSpPr>
          <p:nvPr/>
        </p:nvCxnSpPr>
        <p:spPr>
          <a:xfrm flipH="1">
            <a:off x="2609783" y="2485466"/>
            <a:ext cx="524548" cy="726354"/>
          </a:xfrm>
          <a:prstGeom prst="straightConnector1">
            <a:avLst/>
          </a:prstGeom>
          <a:ln w="19050">
            <a:solidFill>
              <a:srgbClr val="F4B18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CPU Operation: Instruction Handling</a:t>
            </a:r>
            <a:endParaRPr dirty="0"/>
          </a:p>
        </p:txBody>
      </p:sp>
      <p:sp>
        <p:nvSpPr>
          <p:cNvPr id="503" name="Google Shape;503;p3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504" name="Google Shape;504;p39"/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9"/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8BFAE6-0F0A-410C-C00E-8848BB512D6F}"/>
              </a:ext>
            </a:extLst>
          </p:cNvPr>
          <p:cNvSpPr/>
          <p:nvPr/>
        </p:nvSpPr>
        <p:spPr>
          <a:xfrm>
            <a:off x="2400905" y="2040446"/>
            <a:ext cx="1466851" cy="445020"/>
          </a:xfrm>
          <a:prstGeom prst="round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C-instruction</a:t>
            </a:r>
          </a:p>
        </p:txBody>
      </p:sp>
      <p:sp>
        <p:nvSpPr>
          <p:cNvPr id="506" name="Google Shape;506;p39"/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9"/>
          <p:cNvSpPr txBox="1"/>
          <p:nvPr/>
        </p:nvSpPr>
        <p:spPr>
          <a:xfrm>
            <a:off x="330868" y="3256188"/>
            <a:ext cx="1216502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548235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D</a:t>
            </a:r>
            <a:r>
              <a:rPr lang="en-US" sz="1600" b="1" i="0" u="none" strike="noStrike" cap="none" dirty="0">
                <a:solidFill>
                  <a:srgbClr val="0000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=D+1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;</a:t>
            </a:r>
            <a:r>
              <a:rPr lang="en-US" sz="1600" b="1" i="0" u="none" strike="noStrike" cap="none" dirty="0">
                <a:solidFill>
                  <a:srgbClr val="843C0C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JMP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510" name="Google Shape;510;p39"/>
          <p:cNvSpPr txBox="1"/>
          <p:nvPr/>
        </p:nvSpPr>
        <p:spPr>
          <a:xfrm>
            <a:off x="1578533" y="3211820"/>
            <a:ext cx="20625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1493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8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0011111</a:t>
            </a:r>
            <a:r>
              <a:rPr lang="en-US" sz="18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8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39"/>
          <p:cNvSpPr txBox="1"/>
          <p:nvPr/>
        </p:nvSpPr>
        <p:spPr>
          <a:xfrm>
            <a:off x="458115" y="3542190"/>
            <a:ext cx="7646618" cy="215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900" rIns="0" bIns="0" anchor="t" anchorCtr="0">
            <a:noAutofit/>
          </a:bodyPr>
          <a:lstStyle/>
          <a:p>
            <a:pPr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CPU handling of a C-instruction:</a:t>
            </a:r>
            <a:endParaRPr lang="en-US"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Decodes the instruction bits into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Op-code</a:t>
            </a: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ALU control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Destination load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Jump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Routes these bits to their chip-part destinations</a:t>
            </a: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The chip-parts (most notably, the ALU) execute the instruction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2B6BB9B-D1D9-F009-3CD0-2AD5D79BD534}"/>
              </a:ext>
            </a:extLst>
          </p:cNvPr>
          <p:cNvCxnSpPr/>
          <p:nvPr/>
        </p:nvCxnSpPr>
        <p:spPr>
          <a:xfrm flipH="1">
            <a:off x="2609783" y="2485466"/>
            <a:ext cx="524548" cy="726354"/>
          </a:xfrm>
          <a:prstGeom prst="straightConnector1">
            <a:avLst/>
          </a:prstGeom>
          <a:ln w="19050">
            <a:solidFill>
              <a:srgbClr val="F4B18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7478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19" name="Google Shape;519;p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520" name="Google Shape;520;p40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40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none" strike="noStrike" cap="none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40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40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40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40"/>
          <p:cNvSpPr txBox="1"/>
          <p:nvPr/>
        </p:nvSpPr>
        <p:spPr>
          <a:xfrm>
            <a:off x="5995977" y="1957815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40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40"/>
          <p:cNvSpPr/>
          <p:nvPr/>
        </p:nvSpPr>
        <p:spPr>
          <a:xfrm>
            <a:off x="6072437" y="2343392"/>
            <a:ext cx="277200" cy="3309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40"/>
          <p:cNvSpPr/>
          <p:nvPr/>
        </p:nvSpPr>
        <p:spPr>
          <a:xfrm>
            <a:off x="6072437" y="2343392"/>
            <a:ext cx="277495" cy="331469"/>
          </a:xfrm>
          <a:custGeom>
            <a:avLst/>
            <a:gdLst/>
            <a:ahLst/>
            <a:cxnLst/>
            <a:rect l="l" t="t" r="r" b="b"/>
            <a:pathLst>
              <a:path w="277495" h="331469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40"/>
          <p:cNvSpPr/>
          <p:nvPr/>
        </p:nvSpPr>
        <p:spPr>
          <a:xfrm>
            <a:off x="6045969" y="3282886"/>
            <a:ext cx="277200" cy="3309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40"/>
          <p:cNvSpPr/>
          <p:nvPr/>
        </p:nvSpPr>
        <p:spPr>
          <a:xfrm>
            <a:off x="6045969" y="3282886"/>
            <a:ext cx="277495" cy="331470"/>
          </a:xfrm>
          <a:custGeom>
            <a:avLst/>
            <a:gdLst/>
            <a:ahLst/>
            <a:cxnLst/>
            <a:rect l="l" t="t" r="r" b="b"/>
            <a:pathLst>
              <a:path w="277495" h="331470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573;p41">
            <a:extLst>
              <a:ext uri="{FF2B5EF4-FFF2-40B4-BE49-F238E27FC236}">
                <a16:creationId xmlns:a16="http://schemas.microsoft.com/office/drawing/2014/main" id="{FA73E82C-A9DA-2EEA-775A-E26F400903B5}"/>
              </a:ext>
            </a:extLst>
          </p:cNvPr>
          <p:cNvSpPr txBox="1"/>
          <p:nvPr/>
        </p:nvSpPr>
        <p:spPr>
          <a:xfrm>
            <a:off x="760414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data </a:t>
            </a: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inputs</a:t>
            </a: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Input 1: from the D-register</a:t>
            </a: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Input 2: from either:</a:t>
            </a:r>
          </a:p>
          <a:p>
            <a:pPr marL="649224" lvl="3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ts val="2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A-register, or</a:t>
            </a:r>
          </a:p>
          <a:p>
            <a:pPr marL="649224" lvl="3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ts val="2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data memory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573;p41">
            <a:extLst>
              <a:ext uri="{FF2B5EF4-FFF2-40B4-BE49-F238E27FC236}">
                <a16:creationId xmlns:a16="http://schemas.microsoft.com/office/drawing/2014/main" id="{89D6D4AA-7866-55BF-B3B3-9B4C685CC0F6}"/>
              </a:ext>
            </a:extLst>
          </p:cNvPr>
          <p:cNvSpPr txBox="1"/>
          <p:nvPr/>
        </p:nvSpPr>
        <p:spPr>
          <a:xfrm>
            <a:off x="4659413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lvl="0">
              <a:buSzPts val="20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ALU control inputs:</a:t>
            </a: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Control bits (from the instruction)</a:t>
            </a:r>
          </a:p>
          <a:p>
            <a:pPr marL="13968" marR="0" lvl="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</a:pP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21910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4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39" name="Google Shape;539;p4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540" name="Google Shape;540;p41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41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sng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41"/>
          <p:cNvSpPr/>
          <p:nvPr/>
        </p:nvSpPr>
        <p:spPr>
          <a:xfrm>
            <a:off x="7791982" y="1828800"/>
            <a:ext cx="259200" cy="2286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41"/>
          <p:cNvSpPr/>
          <p:nvPr/>
        </p:nvSpPr>
        <p:spPr>
          <a:xfrm>
            <a:off x="7791981" y="1828800"/>
            <a:ext cx="259079" cy="228600"/>
          </a:xfrm>
          <a:custGeom>
            <a:avLst/>
            <a:gdLst/>
            <a:ahLst/>
            <a:cxnLst/>
            <a:rect l="l" t="t" r="r" b="b"/>
            <a:pathLst>
              <a:path w="259079" h="228600" extrusionOk="0">
                <a:moveTo>
                  <a:pt x="0" y="228600"/>
                </a:moveTo>
                <a:lnTo>
                  <a:pt x="129540" y="0"/>
                </a:lnTo>
                <a:lnTo>
                  <a:pt x="259080" y="228600"/>
                </a:lnTo>
                <a:lnTo>
                  <a:pt x="0" y="22860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41"/>
          <p:cNvSpPr/>
          <p:nvPr/>
        </p:nvSpPr>
        <p:spPr>
          <a:xfrm>
            <a:off x="7085862" y="1119719"/>
            <a:ext cx="228600" cy="2592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41"/>
          <p:cNvSpPr/>
          <p:nvPr/>
        </p:nvSpPr>
        <p:spPr>
          <a:xfrm>
            <a:off x="7085862" y="1119719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41"/>
          <p:cNvSpPr/>
          <p:nvPr/>
        </p:nvSpPr>
        <p:spPr>
          <a:xfrm>
            <a:off x="5386177" y="1118661"/>
            <a:ext cx="228600" cy="25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41"/>
          <p:cNvSpPr/>
          <p:nvPr/>
        </p:nvSpPr>
        <p:spPr>
          <a:xfrm>
            <a:off x="5386177" y="1118661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41"/>
          <p:cNvSpPr/>
          <p:nvPr/>
        </p:nvSpPr>
        <p:spPr>
          <a:xfrm>
            <a:off x="4399214" y="1529030"/>
            <a:ext cx="259200" cy="22860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41"/>
          <p:cNvSpPr/>
          <p:nvPr/>
        </p:nvSpPr>
        <p:spPr>
          <a:xfrm>
            <a:off x="4399214" y="1529030"/>
            <a:ext cx="259079" cy="228600"/>
          </a:xfrm>
          <a:custGeom>
            <a:avLst/>
            <a:gdLst/>
            <a:ahLst/>
            <a:cxnLst/>
            <a:rect l="l" t="t" r="r" b="b"/>
            <a:pathLst>
              <a:path w="259079" h="228600" extrusionOk="0">
                <a:moveTo>
                  <a:pt x="259080" y="0"/>
                </a:moveTo>
                <a:lnTo>
                  <a:pt x="129540" y="228600"/>
                </a:lnTo>
                <a:lnTo>
                  <a:pt x="0" y="0"/>
                </a:lnTo>
                <a:lnTo>
                  <a:pt x="25908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41"/>
          <p:cNvSpPr/>
          <p:nvPr/>
        </p:nvSpPr>
        <p:spPr>
          <a:xfrm>
            <a:off x="4693756" y="2082378"/>
            <a:ext cx="228600" cy="259200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41"/>
          <p:cNvSpPr/>
          <p:nvPr/>
        </p:nvSpPr>
        <p:spPr>
          <a:xfrm>
            <a:off x="4693756" y="208237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41"/>
          <p:cNvSpPr/>
          <p:nvPr/>
        </p:nvSpPr>
        <p:spPr>
          <a:xfrm>
            <a:off x="3820007" y="1085165"/>
            <a:ext cx="228600" cy="25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41"/>
          <p:cNvSpPr/>
          <p:nvPr/>
        </p:nvSpPr>
        <p:spPr>
          <a:xfrm>
            <a:off x="3820007" y="1085165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41"/>
          <p:cNvSpPr/>
          <p:nvPr/>
        </p:nvSpPr>
        <p:spPr>
          <a:xfrm>
            <a:off x="1530569" y="1557922"/>
            <a:ext cx="259200" cy="228600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41"/>
          <p:cNvSpPr/>
          <p:nvPr/>
        </p:nvSpPr>
        <p:spPr>
          <a:xfrm>
            <a:off x="1530569" y="1557922"/>
            <a:ext cx="259080" cy="228600"/>
          </a:xfrm>
          <a:custGeom>
            <a:avLst/>
            <a:gdLst/>
            <a:ahLst/>
            <a:cxnLst/>
            <a:rect l="l" t="t" r="r" b="b"/>
            <a:pathLst>
              <a:path w="259080" h="228600" extrusionOk="0">
                <a:moveTo>
                  <a:pt x="259080" y="0"/>
                </a:moveTo>
                <a:lnTo>
                  <a:pt x="129540" y="228600"/>
                </a:lnTo>
                <a:lnTo>
                  <a:pt x="0" y="0"/>
                </a:lnTo>
                <a:lnTo>
                  <a:pt x="25908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41"/>
          <p:cNvSpPr/>
          <p:nvPr/>
        </p:nvSpPr>
        <p:spPr>
          <a:xfrm>
            <a:off x="1877680" y="2139528"/>
            <a:ext cx="228600" cy="259200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41"/>
          <p:cNvSpPr/>
          <p:nvPr/>
        </p:nvSpPr>
        <p:spPr>
          <a:xfrm>
            <a:off x="1877680" y="213952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41"/>
          <p:cNvSpPr/>
          <p:nvPr/>
        </p:nvSpPr>
        <p:spPr>
          <a:xfrm>
            <a:off x="2147460" y="1077288"/>
            <a:ext cx="228600" cy="259200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41"/>
          <p:cNvSpPr/>
          <p:nvPr/>
        </p:nvSpPr>
        <p:spPr>
          <a:xfrm>
            <a:off x="2147460" y="107728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41"/>
          <p:cNvSpPr/>
          <p:nvPr/>
        </p:nvSpPr>
        <p:spPr>
          <a:xfrm>
            <a:off x="8344441" y="2547728"/>
            <a:ext cx="228600" cy="259200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41"/>
          <p:cNvSpPr/>
          <p:nvPr/>
        </p:nvSpPr>
        <p:spPr>
          <a:xfrm>
            <a:off x="8344442" y="254772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41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41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41"/>
          <p:cNvSpPr txBox="1"/>
          <p:nvPr/>
        </p:nvSpPr>
        <p:spPr>
          <a:xfrm>
            <a:off x="5995977" y="1957815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41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41"/>
          <p:cNvSpPr txBox="1"/>
          <p:nvPr/>
        </p:nvSpPr>
        <p:spPr>
          <a:xfrm>
            <a:off x="7278703" y="2407245"/>
            <a:ext cx="5118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0…11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41"/>
          <p:cNvSpPr/>
          <p:nvPr/>
        </p:nvSpPr>
        <p:spPr>
          <a:xfrm>
            <a:off x="7342754" y="2790951"/>
            <a:ext cx="277200" cy="330900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41"/>
          <p:cNvSpPr/>
          <p:nvPr/>
        </p:nvSpPr>
        <p:spPr>
          <a:xfrm>
            <a:off x="7342754" y="2790951"/>
            <a:ext cx="277495" cy="331469"/>
          </a:xfrm>
          <a:custGeom>
            <a:avLst/>
            <a:gdLst/>
            <a:ahLst/>
            <a:cxnLst/>
            <a:rect l="l" t="t" r="r" b="b"/>
            <a:pathLst>
              <a:path w="277495" h="331469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41"/>
          <p:cNvSpPr txBox="1"/>
          <p:nvPr/>
        </p:nvSpPr>
        <p:spPr>
          <a:xfrm>
            <a:off x="3648502" y="1765665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41"/>
          <p:cNvSpPr txBox="1"/>
          <p:nvPr/>
        </p:nvSpPr>
        <p:spPr>
          <a:xfrm>
            <a:off x="5402649" y="1520020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41"/>
          <p:cNvSpPr txBox="1"/>
          <p:nvPr/>
        </p:nvSpPr>
        <p:spPr>
          <a:xfrm>
            <a:off x="7355832" y="3567877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41"/>
          <p:cNvSpPr txBox="1"/>
          <p:nvPr/>
        </p:nvSpPr>
        <p:spPr>
          <a:xfrm>
            <a:off x="808966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data output: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 of ALU calculation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Fed simultaneously to: D-register, A-register, data memory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 destination </a:t>
            </a:r>
            <a:r>
              <a:rPr lang="en-US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actually </a:t>
            </a: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commits to the ALU output is determined by the instruction’s </a:t>
            </a:r>
            <a:r>
              <a:rPr lang="en-US" sz="22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destination bits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41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4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81" name="Google Shape;581;p4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582" name="Google Shape;582;p42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42"/>
          <p:cNvSpPr txBox="1"/>
          <p:nvPr/>
        </p:nvSpPr>
        <p:spPr>
          <a:xfrm>
            <a:off x="3333543" y="4774993"/>
            <a:ext cx="4647974" cy="122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control outputs: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 the output negative?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the output zero?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42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none" strike="noStrike" cap="none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42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42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42"/>
          <p:cNvSpPr/>
          <p:nvPr/>
        </p:nvSpPr>
        <p:spPr>
          <a:xfrm>
            <a:off x="6244907" y="3629582"/>
            <a:ext cx="1081404" cy="716279"/>
          </a:xfrm>
          <a:custGeom>
            <a:avLst/>
            <a:gdLst/>
            <a:ahLst/>
            <a:cxnLst/>
            <a:rect l="l" t="t" r="r" b="b"/>
            <a:pathLst>
              <a:path w="1081404" h="716279" extrusionOk="0">
                <a:moveTo>
                  <a:pt x="0" y="357936"/>
                </a:moveTo>
                <a:lnTo>
                  <a:pt x="3171" y="318934"/>
                </a:lnTo>
                <a:lnTo>
                  <a:pt x="12467" y="281150"/>
                </a:lnTo>
                <a:lnTo>
                  <a:pt x="27556" y="244800"/>
                </a:lnTo>
                <a:lnTo>
                  <a:pt x="48109" y="210103"/>
                </a:lnTo>
                <a:lnTo>
                  <a:pt x="73797" y="177278"/>
                </a:lnTo>
                <a:lnTo>
                  <a:pt x="104290" y="146543"/>
                </a:lnTo>
                <a:lnTo>
                  <a:pt x="139257" y="118116"/>
                </a:lnTo>
                <a:lnTo>
                  <a:pt x="178370" y="92216"/>
                </a:lnTo>
                <a:lnTo>
                  <a:pt x="221298" y="69060"/>
                </a:lnTo>
                <a:lnTo>
                  <a:pt x="267711" y="48868"/>
                </a:lnTo>
                <a:lnTo>
                  <a:pt x="317281" y="31858"/>
                </a:lnTo>
                <a:lnTo>
                  <a:pt x="369677" y="18247"/>
                </a:lnTo>
                <a:lnTo>
                  <a:pt x="424570" y="8255"/>
                </a:lnTo>
                <a:lnTo>
                  <a:pt x="481629" y="2100"/>
                </a:lnTo>
                <a:lnTo>
                  <a:pt x="540525" y="0"/>
                </a:lnTo>
                <a:lnTo>
                  <a:pt x="599421" y="2100"/>
                </a:lnTo>
                <a:lnTo>
                  <a:pt x="656480" y="8255"/>
                </a:lnTo>
                <a:lnTo>
                  <a:pt x="711373" y="18247"/>
                </a:lnTo>
                <a:lnTo>
                  <a:pt x="763769" y="31858"/>
                </a:lnTo>
                <a:lnTo>
                  <a:pt x="813339" y="48868"/>
                </a:lnTo>
                <a:lnTo>
                  <a:pt x="859752" y="69060"/>
                </a:lnTo>
                <a:lnTo>
                  <a:pt x="902680" y="92216"/>
                </a:lnTo>
                <a:lnTo>
                  <a:pt x="941793" y="118116"/>
                </a:lnTo>
                <a:lnTo>
                  <a:pt x="976760" y="146543"/>
                </a:lnTo>
                <a:lnTo>
                  <a:pt x="1007253" y="177278"/>
                </a:lnTo>
                <a:lnTo>
                  <a:pt x="1032941" y="210103"/>
                </a:lnTo>
                <a:lnTo>
                  <a:pt x="1053494" y="244800"/>
                </a:lnTo>
                <a:lnTo>
                  <a:pt x="1068583" y="281150"/>
                </a:lnTo>
                <a:lnTo>
                  <a:pt x="1077879" y="318934"/>
                </a:lnTo>
                <a:lnTo>
                  <a:pt x="1081051" y="357936"/>
                </a:lnTo>
                <a:lnTo>
                  <a:pt x="1077879" y="396937"/>
                </a:lnTo>
                <a:lnTo>
                  <a:pt x="1068583" y="434721"/>
                </a:lnTo>
                <a:lnTo>
                  <a:pt x="1053494" y="471071"/>
                </a:lnTo>
                <a:lnTo>
                  <a:pt x="1032941" y="505768"/>
                </a:lnTo>
                <a:lnTo>
                  <a:pt x="1007253" y="538593"/>
                </a:lnTo>
                <a:lnTo>
                  <a:pt x="976760" y="569328"/>
                </a:lnTo>
                <a:lnTo>
                  <a:pt x="941793" y="597755"/>
                </a:lnTo>
                <a:lnTo>
                  <a:pt x="902680" y="623655"/>
                </a:lnTo>
                <a:lnTo>
                  <a:pt x="859752" y="646811"/>
                </a:lnTo>
                <a:lnTo>
                  <a:pt x="813339" y="667003"/>
                </a:lnTo>
                <a:lnTo>
                  <a:pt x="763769" y="684013"/>
                </a:lnTo>
                <a:lnTo>
                  <a:pt x="711373" y="697624"/>
                </a:lnTo>
                <a:lnTo>
                  <a:pt x="656480" y="707616"/>
                </a:lnTo>
                <a:lnTo>
                  <a:pt x="599421" y="713771"/>
                </a:lnTo>
                <a:lnTo>
                  <a:pt x="540525" y="715872"/>
                </a:lnTo>
                <a:lnTo>
                  <a:pt x="481629" y="713771"/>
                </a:lnTo>
                <a:lnTo>
                  <a:pt x="424570" y="707616"/>
                </a:lnTo>
                <a:lnTo>
                  <a:pt x="369677" y="697624"/>
                </a:lnTo>
                <a:lnTo>
                  <a:pt x="317281" y="684013"/>
                </a:lnTo>
                <a:lnTo>
                  <a:pt x="267711" y="667003"/>
                </a:lnTo>
                <a:lnTo>
                  <a:pt x="221298" y="646811"/>
                </a:lnTo>
                <a:lnTo>
                  <a:pt x="178370" y="623655"/>
                </a:lnTo>
                <a:lnTo>
                  <a:pt x="139257" y="597755"/>
                </a:lnTo>
                <a:lnTo>
                  <a:pt x="104290" y="569328"/>
                </a:lnTo>
                <a:lnTo>
                  <a:pt x="73797" y="538593"/>
                </a:lnTo>
                <a:lnTo>
                  <a:pt x="48109" y="505768"/>
                </a:lnTo>
                <a:lnTo>
                  <a:pt x="27556" y="471071"/>
                </a:lnTo>
                <a:lnTo>
                  <a:pt x="12467" y="434721"/>
                </a:lnTo>
                <a:lnTo>
                  <a:pt x="3171" y="396937"/>
                </a:lnTo>
                <a:lnTo>
                  <a:pt x="0" y="357936"/>
                </a:lnTo>
                <a:close/>
              </a:path>
            </a:pathLst>
          </a:custGeom>
          <a:noFill/>
          <a:ln w="28575" cap="flat" cmpd="sng">
            <a:solidFill>
              <a:srgbClr val="000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42"/>
          <p:cNvSpPr txBox="1"/>
          <p:nvPr/>
        </p:nvSpPr>
        <p:spPr>
          <a:xfrm>
            <a:off x="5995977" y="1957815"/>
            <a:ext cx="17946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0…11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42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42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597" name="Google Shape;597;p4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598" name="Google Shape;598;p43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Google Shape;599;p43"/>
          <p:cNvSpPr/>
          <p:nvPr/>
        </p:nvSpPr>
        <p:spPr>
          <a:xfrm>
            <a:off x="1351278" y="1209039"/>
            <a:ext cx="6380480" cy="5089525"/>
          </a:xfrm>
          <a:custGeom>
            <a:avLst/>
            <a:gdLst/>
            <a:ahLst/>
            <a:cxnLst/>
            <a:rect l="l" t="t" r="r" b="b"/>
            <a:pathLst>
              <a:path w="6380480" h="5089525" extrusionOk="0">
                <a:moveTo>
                  <a:pt x="0" y="0"/>
                </a:moveTo>
                <a:lnTo>
                  <a:pt x="6380481" y="0"/>
                </a:lnTo>
                <a:lnTo>
                  <a:pt x="6380481" y="5089352"/>
                </a:lnTo>
                <a:lnTo>
                  <a:pt x="0" y="5089352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0" name="Google Shape;600;p43"/>
          <p:cNvSpPr/>
          <p:nvPr/>
        </p:nvSpPr>
        <p:spPr>
          <a:xfrm>
            <a:off x="151313" y="4642970"/>
            <a:ext cx="888365" cy="716279"/>
          </a:xfrm>
          <a:custGeom>
            <a:avLst/>
            <a:gdLst/>
            <a:ahLst/>
            <a:cxnLst/>
            <a:rect l="l" t="t" r="r" b="b"/>
            <a:pathLst>
              <a:path w="888365" h="716279" extrusionOk="0">
                <a:moveTo>
                  <a:pt x="0" y="357936"/>
                </a:moveTo>
                <a:lnTo>
                  <a:pt x="2986" y="316193"/>
                </a:lnTo>
                <a:lnTo>
                  <a:pt x="11723" y="275864"/>
                </a:lnTo>
                <a:lnTo>
                  <a:pt x="25878" y="237218"/>
                </a:lnTo>
                <a:lnTo>
                  <a:pt x="45118" y="200524"/>
                </a:lnTo>
                <a:lnTo>
                  <a:pt x="69110" y="166050"/>
                </a:lnTo>
                <a:lnTo>
                  <a:pt x="97520" y="134065"/>
                </a:lnTo>
                <a:lnTo>
                  <a:pt x="130016" y="104837"/>
                </a:lnTo>
                <a:lnTo>
                  <a:pt x="166264" y="78634"/>
                </a:lnTo>
                <a:lnTo>
                  <a:pt x="205931" y="55726"/>
                </a:lnTo>
                <a:lnTo>
                  <a:pt x="248685" y="36381"/>
                </a:lnTo>
                <a:lnTo>
                  <a:pt x="294192" y="20867"/>
                </a:lnTo>
                <a:lnTo>
                  <a:pt x="342119" y="9453"/>
                </a:lnTo>
                <a:lnTo>
                  <a:pt x="392134" y="2408"/>
                </a:lnTo>
                <a:lnTo>
                  <a:pt x="443902" y="0"/>
                </a:lnTo>
                <a:lnTo>
                  <a:pt x="495670" y="2408"/>
                </a:lnTo>
                <a:lnTo>
                  <a:pt x="545685" y="9453"/>
                </a:lnTo>
                <a:lnTo>
                  <a:pt x="593612" y="20867"/>
                </a:lnTo>
                <a:lnTo>
                  <a:pt x="639119" y="36381"/>
                </a:lnTo>
                <a:lnTo>
                  <a:pt x="681873" y="55726"/>
                </a:lnTo>
                <a:lnTo>
                  <a:pt x="721540" y="78634"/>
                </a:lnTo>
                <a:lnTo>
                  <a:pt x="757788" y="104837"/>
                </a:lnTo>
                <a:lnTo>
                  <a:pt x="790284" y="134065"/>
                </a:lnTo>
                <a:lnTo>
                  <a:pt x="818694" y="166050"/>
                </a:lnTo>
                <a:lnTo>
                  <a:pt x="842686" y="200524"/>
                </a:lnTo>
                <a:lnTo>
                  <a:pt x="861926" y="237218"/>
                </a:lnTo>
                <a:lnTo>
                  <a:pt x="876081" y="275864"/>
                </a:lnTo>
                <a:lnTo>
                  <a:pt x="884818" y="316193"/>
                </a:lnTo>
                <a:lnTo>
                  <a:pt x="887805" y="357936"/>
                </a:lnTo>
                <a:lnTo>
                  <a:pt x="884818" y="399678"/>
                </a:lnTo>
                <a:lnTo>
                  <a:pt x="876081" y="440007"/>
                </a:lnTo>
                <a:lnTo>
                  <a:pt x="861926" y="478653"/>
                </a:lnTo>
                <a:lnTo>
                  <a:pt x="842686" y="515347"/>
                </a:lnTo>
                <a:lnTo>
                  <a:pt x="818694" y="549821"/>
                </a:lnTo>
                <a:lnTo>
                  <a:pt x="790284" y="581806"/>
                </a:lnTo>
                <a:lnTo>
                  <a:pt x="757788" y="611034"/>
                </a:lnTo>
                <a:lnTo>
                  <a:pt x="721540" y="637237"/>
                </a:lnTo>
                <a:lnTo>
                  <a:pt x="681873" y="660145"/>
                </a:lnTo>
                <a:lnTo>
                  <a:pt x="639119" y="679490"/>
                </a:lnTo>
                <a:lnTo>
                  <a:pt x="593612" y="695004"/>
                </a:lnTo>
                <a:lnTo>
                  <a:pt x="545685" y="706418"/>
                </a:lnTo>
                <a:lnTo>
                  <a:pt x="495670" y="713463"/>
                </a:lnTo>
                <a:lnTo>
                  <a:pt x="443902" y="715872"/>
                </a:lnTo>
                <a:lnTo>
                  <a:pt x="392134" y="713463"/>
                </a:lnTo>
                <a:lnTo>
                  <a:pt x="342119" y="706418"/>
                </a:lnTo>
                <a:lnTo>
                  <a:pt x="294192" y="695004"/>
                </a:lnTo>
                <a:lnTo>
                  <a:pt x="248685" y="679490"/>
                </a:lnTo>
                <a:lnTo>
                  <a:pt x="205931" y="660145"/>
                </a:lnTo>
                <a:lnTo>
                  <a:pt x="166264" y="637237"/>
                </a:lnTo>
                <a:lnTo>
                  <a:pt x="130016" y="611034"/>
                </a:lnTo>
                <a:lnTo>
                  <a:pt x="97520" y="581806"/>
                </a:lnTo>
                <a:lnTo>
                  <a:pt x="69110" y="549821"/>
                </a:lnTo>
                <a:lnTo>
                  <a:pt x="45118" y="515347"/>
                </a:lnTo>
                <a:lnTo>
                  <a:pt x="25878" y="478653"/>
                </a:lnTo>
                <a:lnTo>
                  <a:pt x="11723" y="440007"/>
                </a:lnTo>
                <a:lnTo>
                  <a:pt x="2986" y="399678"/>
                </a:lnTo>
                <a:lnTo>
                  <a:pt x="0" y="357936"/>
                </a:lnTo>
                <a:close/>
              </a:path>
            </a:pathLst>
          </a:custGeom>
          <a:noFill/>
          <a:ln w="28575" cap="flat" cmpd="sng">
            <a:solidFill>
              <a:srgbClr val="000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43"/>
          <p:cNvSpPr txBox="1"/>
          <p:nvPr/>
        </p:nvSpPr>
        <p:spPr>
          <a:xfrm>
            <a:off x="8249254" y="5227491"/>
            <a:ext cx="493500" cy="33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4125" rIns="0" bIns="0" anchor="t" anchorCtr="0">
            <a:no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pc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4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08" name="Google Shape;608;p4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609" name="Google Shape;609;p44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44"/>
          <p:cNvSpPr/>
          <p:nvPr/>
        </p:nvSpPr>
        <p:spPr>
          <a:xfrm>
            <a:off x="155425" y="2205050"/>
            <a:ext cx="1301700" cy="10104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44"/>
          <p:cNvSpPr/>
          <p:nvPr/>
        </p:nvSpPr>
        <p:spPr>
          <a:xfrm>
            <a:off x="155425" y="4745249"/>
            <a:ext cx="8761800" cy="14766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44"/>
          <p:cNvSpPr/>
          <p:nvPr/>
        </p:nvSpPr>
        <p:spPr>
          <a:xfrm>
            <a:off x="5932175" y="3769000"/>
            <a:ext cx="887100" cy="6381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4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19" name="Google Shape;619;p4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620" name="Google Shape;620;p45"/>
          <p:cNvSpPr/>
          <p:nvPr/>
        </p:nvSpPr>
        <p:spPr>
          <a:xfrm>
            <a:off x="1074319" y="1128755"/>
            <a:ext cx="7187400" cy="277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45"/>
          <p:cNvSpPr txBox="1"/>
          <p:nvPr/>
        </p:nvSpPr>
        <p:spPr>
          <a:xfrm>
            <a:off x="549725" y="3709591"/>
            <a:ext cx="5732321" cy="2812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 operation (abstraction)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Outputs the address of the next instruction: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Restart:	PC = 0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No jump:	PC++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to:	PC = A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Conditional go to:	if (condition) 	PC = A</a:t>
            </a:r>
          </a:p>
          <a:p>
            <a:pPr marL="12700" lvl="2">
              <a:spcBef>
                <a:spcPts val="765"/>
              </a:spcBef>
              <a:buClr>
                <a:srgbClr val="4B2A85"/>
              </a:buClr>
              <a:buSzPts val="2000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else 		PC ++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45"/>
          <p:cNvSpPr/>
          <p:nvPr/>
        </p:nvSpPr>
        <p:spPr>
          <a:xfrm>
            <a:off x="7425692" y="1393724"/>
            <a:ext cx="16509" cy="2554604"/>
          </a:xfrm>
          <a:custGeom>
            <a:avLst/>
            <a:gdLst/>
            <a:ahLst/>
            <a:cxnLst/>
            <a:rect l="l" t="t" r="r" b="b"/>
            <a:pathLst>
              <a:path w="16509" h="2554604" extrusionOk="0">
                <a:moveTo>
                  <a:pt x="0" y="0"/>
                </a:moveTo>
                <a:lnTo>
                  <a:pt x="16030" y="2554559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45"/>
          <p:cNvSpPr/>
          <p:nvPr/>
        </p:nvSpPr>
        <p:spPr>
          <a:xfrm>
            <a:off x="2324809" y="1288761"/>
            <a:ext cx="17144" cy="2524125"/>
          </a:xfrm>
          <a:custGeom>
            <a:avLst/>
            <a:gdLst/>
            <a:ahLst/>
            <a:cxnLst/>
            <a:rect l="l" t="t" r="r" b="b"/>
            <a:pathLst>
              <a:path w="17144" h="2524125" extrusionOk="0">
                <a:moveTo>
                  <a:pt x="0" y="0"/>
                </a:moveTo>
                <a:lnTo>
                  <a:pt x="16592" y="2523746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45"/>
          <p:cNvSpPr txBox="1"/>
          <p:nvPr/>
        </p:nvSpPr>
        <p:spPr>
          <a:xfrm>
            <a:off x="5301469" y="2768640"/>
            <a:ext cx="609600" cy="36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24750" rIns="0" bIns="0" anchor="t" anchorCtr="0">
            <a:noAutofit/>
          </a:bodyPr>
          <a:lstStyle/>
          <a:p>
            <a:pPr marL="12700" marR="5080" lvl="0" indent="0" algn="l" rtl="0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load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630" name="Google Shape;630;p45"/>
          <p:cNvSpPr/>
          <p:nvPr/>
        </p:nvSpPr>
        <p:spPr>
          <a:xfrm>
            <a:off x="6623413" y="3549555"/>
            <a:ext cx="236854" cy="255270"/>
          </a:xfrm>
          <a:custGeom>
            <a:avLst/>
            <a:gdLst/>
            <a:ahLst/>
            <a:cxnLst/>
            <a:rect l="l" t="t" r="r" b="b"/>
            <a:pathLst>
              <a:path w="236854" h="255270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45"/>
          <p:cNvSpPr txBox="1"/>
          <p:nvPr/>
        </p:nvSpPr>
        <p:spPr>
          <a:xfrm>
            <a:off x="6543035" y="365006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45"/>
          <p:cNvSpPr/>
          <p:nvPr/>
        </p:nvSpPr>
        <p:spPr>
          <a:xfrm>
            <a:off x="3260173" y="2855347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45"/>
          <p:cNvSpPr txBox="1"/>
          <p:nvPr/>
        </p:nvSpPr>
        <p:spPr>
          <a:xfrm>
            <a:off x="3253420" y="2955857"/>
            <a:ext cx="1290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45"/>
          <p:cNvSpPr/>
          <p:nvPr/>
        </p:nvSpPr>
        <p:spPr>
          <a:xfrm>
            <a:off x="4318545" y="2238792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45"/>
          <p:cNvSpPr txBox="1"/>
          <p:nvPr/>
        </p:nvSpPr>
        <p:spPr>
          <a:xfrm>
            <a:off x="4164545" y="231169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45"/>
          <p:cNvSpPr/>
          <p:nvPr/>
        </p:nvSpPr>
        <p:spPr>
          <a:xfrm>
            <a:off x="6610029" y="3597837"/>
            <a:ext cx="1787525" cy="1682114"/>
          </a:xfrm>
          <a:custGeom>
            <a:avLst/>
            <a:gdLst/>
            <a:ahLst/>
            <a:cxnLst/>
            <a:rect l="l" t="t" r="r" b="b"/>
            <a:pathLst>
              <a:path w="1787525" h="1682114" extrusionOk="0">
                <a:moveTo>
                  <a:pt x="1640203" y="799931"/>
                </a:moveTo>
                <a:lnTo>
                  <a:pt x="146942" y="799931"/>
                </a:lnTo>
                <a:lnTo>
                  <a:pt x="100497" y="807422"/>
                </a:lnTo>
                <a:lnTo>
                  <a:pt x="60160" y="828282"/>
                </a:lnTo>
                <a:lnTo>
                  <a:pt x="28351" y="860091"/>
                </a:lnTo>
                <a:lnTo>
                  <a:pt x="7491" y="900428"/>
                </a:lnTo>
                <a:lnTo>
                  <a:pt x="0" y="946870"/>
                </a:lnTo>
                <a:lnTo>
                  <a:pt x="0" y="1534627"/>
                </a:lnTo>
                <a:lnTo>
                  <a:pt x="7491" y="1581072"/>
                </a:lnTo>
                <a:lnTo>
                  <a:pt x="28351" y="1621409"/>
                </a:lnTo>
                <a:lnTo>
                  <a:pt x="60160" y="1653218"/>
                </a:lnTo>
                <a:lnTo>
                  <a:pt x="100497" y="1674078"/>
                </a:lnTo>
                <a:lnTo>
                  <a:pt x="146942" y="1681570"/>
                </a:lnTo>
                <a:lnTo>
                  <a:pt x="1640203" y="1681570"/>
                </a:lnTo>
                <a:lnTo>
                  <a:pt x="1686649" y="1674078"/>
                </a:lnTo>
                <a:lnTo>
                  <a:pt x="1726986" y="1653218"/>
                </a:lnTo>
                <a:lnTo>
                  <a:pt x="1758795" y="1621409"/>
                </a:lnTo>
                <a:lnTo>
                  <a:pt x="1779655" y="1581072"/>
                </a:lnTo>
                <a:lnTo>
                  <a:pt x="1787146" y="1534627"/>
                </a:lnTo>
                <a:lnTo>
                  <a:pt x="1787145" y="946870"/>
                </a:lnTo>
                <a:lnTo>
                  <a:pt x="1779655" y="900428"/>
                </a:lnTo>
                <a:lnTo>
                  <a:pt x="1758795" y="860091"/>
                </a:lnTo>
                <a:lnTo>
                  <a:pt x="1726986" y="828282"/>
                </a:lnTo>
                <a:lnTo>
                  <a:pt x="1686649" y="807422"/>
                </a:lnTo>
                <a:lnTo>
                  <a:pt x="1640203" y="799931"/>
                </a:lnTo>
                <a:close/>
              </a:path>
              <a:path w="1787525" h="1682114" extrusionOk="0">
                <a:moveTo>
                  <a:pt x="1171741" y="0"/>
                </a:moveTo>
                <a:lnTo>
                  <a:pt x="1042502" y="799931"/>
                </a:lnTo>
                <a:lnTo>
                  <a:pt x="1489288" y="799931"/>
                </a:lnTo>
                <a:lnTo>
                  <a:pt x="1171741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45"/>
          <p:cNvSpPr txBox="1"/>
          <p:nvPr/>
        </p:nvSpPr>
        <p:spPr>
          <a:xfrm>
            <a:off x="6623413" y="4405745"/>
            <a:ext cx="1774141" cy="87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775" rIns="0" bIns="0" anchor="ctr" anchorCtr="0">
            <a:noAutofit/>
          </a:bodyPr>
          <a:lstStyle/>
          <a:p>
            <a:pPr marL="192405" marR="5080" lvl="0" indent="-180340" algn="ctr" rtl="0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address of next</a:t>
            </a:r>
          </a:p>
          <a:p>
            <a:pPr marL="192405" marR="5080" lvl="0" indent="-180340" algn="ctr" rtl="0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45"/>
          <p:cNvSpPr txBox="1"/>
          <p:nvPr/>
        </p:nvSpPr>
        <p:spPr>
          <a:xfrm>
            <a:off x="7570751" y="3205922"/>
            <a:ext cx="493500" cy="369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0300" rIns="0" bIns="0" anchor="t" anchorCtr="0">
            <a:noAutofit/>
          </a:bodyPr>
          <a:lstStyle/>
          <a:p>
            <a:pPr marL="9080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pc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45" name="Google Shape;645;p7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646" name="Google Shape;646;p77"/>
          <p:cNvSpPr/>
          <p:nvPr/>
        </p:nvSpPr>
        <p:spPr>
          <a:xfrm>
            <a:off x="1074319" y="1128755"/>
            <a:ext cx="7187400" cy="277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77"/>
          <p:cNvSpPr/>
          <p:nvPr/>
        </p:nvSpPr>
        <p:spPr>
          <a:xfrm>
            <a:off x="7425692" y="1393724"/>
            <a:ext cx="16509" cy="2554604"/>
          </a:xfrm>
          <a:custGeom>
            <a:avLst/>
            <a:gdLst/>
            <a:ahLst/>
            <a:cxnLst/>
            <a:rect l="l" t="t" r="r" b="b"/>
            <a:pathLst>
              <a:path w="16509" h="2554604" extrusionOk="0">
                <a:moveTo>
                  <a:pt x="0" y="0"/>
                </a:moveTo>
                <a:lnTo>
                  <a:pt x="16030" y="2554559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77"/>
          <p:cNvSpPr/>
          <p:nvPr/>
        </p:nvSpPr>
        <p:spPr>
          <a:xfrm>
            <a:off x="2324809" y="1288761"/>
            <a:ext cx="17144" cy="2524125"/>
          </a:xfrm>
          <a:custGeom>
            <a:avLst/>
            <a:gdLst/>
            <a:ahLst/>
            <a:cxnLst/>
            <a:rect l="l" t="t" r="r" b="b"/>
            <a:pathLst>
              <a:path w="17144" h="2524125" extrusionOk="0">
                <a:moveTo>
                  <a:pt x="0" y="0"/>
                </a:moveTo>
                <a:lnTo>
                  <a:pt x="16592" y="2523746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77"/>
          <p:cNvSpPr/>
          <p:nvPr/>
        </p:nvSpPr>
        <p:spPr>
          <a:xfrm>
            <a:off x="6623413" y="3549555"/>
            <a:ext cx="236854" cy="255270"/>
          </a:xfrm>
          <a:custGeom>
            <a:avLst/>
            <a:gdLst/>
            <a:ahLst/>
            <a:cxnLst/>
            <a:rect l="l" t="t" r="r" b="b"/>
            <a:pathLst>
              <a:path w="236854" h="255270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77"/>
          <p:cNvSpPr txBox="1"/>
          <p:nvPr/>
        </p:nvSpPr>
        <p:spPr>
          <a:xfrm>
            <a:off x="6543035" y="365006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77"/>
          <p:cNvSpPr/>
          <p:nvPr/>
        </p:nvSpPr>
        <p:spPr>
          <a:xfrm>
            <a:off x="3260173" y="2855347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77"/>
          <p:cNvSpPr txBox="1"/>
          <p:nvPr/>
        </p:nvSpPr>
        <p:spPr>
          <a:xfrm>
            <a:off x="3253420" y="2955857"/>
            <a:ext cx="1290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77"/>
          <p:cNvSpPr/>
          <p:nvPr/>
        </p:nvSpPr>
        <p:spPr>
          <a:xfrm>
            <a:off x="4318545" y="2238792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77"/>
          <p:cNvSpPr txBox="1"/>
          <p:nvPr/>
        </p:nvSpPr>
        <p:spPr>
          <a:xfrm>
            <a:off x="4164545" y="231169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77"/>
          <p:cNvSpPr/>
          <p:nvPr/>
        </p:nvSpPr>
        <p:spPr>
          <a:xfrm>
            <a:off x="6610029" y="3597837"/>
            <a:ext cx="1787525" cy="1410808"/>
          </a:xfrm>
          <a:custGeom>
            <a:avLst/>
            <a:gdLst/>
            <a:ahLst/>
            <a:cxnLst/>
            <a:rect l="l" t="t" r="r" b="b"/>
            <a:pathLst>
              <a:path w="1787525" h="1682114" extrusionOk="0">
                <a:moveTo>
                  <a:pt x="1640203" y="799931"/>
                </a:moveTo>
                <a:lnTo>
                  <a:pt x="146942" y="799931"/>
                </a:lnTo>
                <a:lnTo>
                  <a:pt x="100497" y="807422"/>
                </a:lnTo>
                <a:lnTo>
                  <a:pt x="60160" y="828282"/>
                </a:lnTo>
                <a:lnTo>
                  <a:pt x="28351" y="860091"/>
                </a:lnTo>
                <a:lnTo>
                  <a:pt x="7491" y="900428"/>
                </a:lnTo>
                <a:lnTo>
                  <a:pt x="0" y="946870"/>
                </a:lnTo>
                <a:lnTo>
                  <a:pt x="0" y="1534627"/>
                </a:lnTo>
                <a:lnTo>
                  <a:pt x="7491" y="1581072"/>
                </a:lnTo>
                <a:lnTo>
                  <a:pt x="28351" y="1621409"/>
                </a:lnTo>
                <a:lnTo>
                  <a:pt x="60160" y="1653218"/>
                </a:lnTo>
                <a:lnTo>
                  <a:pt x="100497" y="1674078"/>
                </a:lnTo>
                <a:lnTo>
                  <a:pt x="146942" y="1681570"/>
                </a:lnTo>
                <a:lnTo>
                  <a:pt x="1640203" y="1681570"/>
                </a:lnTo>
                <a:lnTo>
                  <a:pt x="1686649" y="1674078"/>
                </a:lnTo>
                <a:lnTo>
                  <a:pt x="1726986" y="1653218"/>
                </a:lnTo>
                <a:lnTo>
                  <a:pt x="1758795" y="1621409"/>
                </a:lnTo>
                <a:lnTo>
                  <a:pt x="1779655" y="1581072"/>
                </a:lnTo>
                <a:lnTo>
                  <a:pt x="1787146" y="1534627"/>
                </a:lnTo>
                <a:lnTo>
                  <a:pt x="1787145" y="946870"/>
                </a:lnTo>
                <a:lnTo>
                  <a:pt x="1779655" y="900428"/>
                </a:lnTo>
                <a:lnTo>
                  <a:pt x="1758795" y="860091"/>
                </a:lnTo>
                <a:lnTo>
                  <a:pt x="1726986" y="828282"/>
                </a:lnTo>
                <a:lnTo>
                  <a:pt x="1686649" y="807422"/>
                </a:lnTo>
                <a:lnTo>
                  <a:pt x="1640203" y="799931"/>
                </a:lnTo>
                <a:close/>
              </a:path>
              <a:path w="1787525" h="1682114" extrusionOk="0">
                <a:moveTo>
                  <a:pt x="1171741" y="0"/>
                </a:moveTo>
                <a:lnTo>
                  <a:pt x="1042502" y="799931"/>
                </a:lnTo>
                <a:lnTo>
                  <a:pt x="1489288" y="799931"/>
                </a:lnTo>
                <a:lnTo>
                  <a:pt x="1171741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77"/>
          <p:cNvSpPr txBox="1"/>
          <p:nvPr/>
        </p:nvSpPr>
        <p:spPr>
          <a:xfrm>
            <a:off x="6874148" y="4393175"/>
            <a:ext cx="14700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775" rIns="0" bIns="0" anchor="t" anchorCtr="0">
            <a:noAutofit/>
          </a:bodyPr>
          <a:lstStyle/>
          <a:p>
            <a:pPr marL="192405" marR="5080" lvl="0" indent="-180340" algn="l" rtl="0">
              <a:lnSpc>
                <a:spcPct val="1006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ddress of next  instruction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77"/>
          <p:cNvSpPr txBox="1"/>
          <p:nvPr/>
        </p:nvSpPr>
        <p:spPr>
          <a:xfrm>
            <a:off x="7570751" y="3205922"/>
            <a:ext cx="493500" cy="369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0300" rIns="0" bIns="0" anchor="t" anchorCtr="0">
            <a:noAutofit/>
          </a:bodyPr>
          <a:lstStyle/>
          <a:p>
            <a:pPr marL="9080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pc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659" name="Google Shape;659;p77"/>
          <p:cNvSpPr txBox="1"/>
          <p:nvPr/>
        </p:nvSpPr>
        <p:spPr>
          <a:xfrm>
            <a:off x="1015731" y="3784616"/>
            <a:ext cx="6761427" cy="18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76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 operation (implementation)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3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(reset==1) PC = 0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else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8620" marR="0" lvl="0" indent="0" algn="l" rtl="0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In the course of handling the current instruction: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load 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en-US" sz="22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 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(jump bits, ALU control outputs)</a:t>
            </a:r>
          </a:p>
          <a:p>
            <a:pPr marL="355600">
              <a:spcBef>
                <a:spcPts val="675"/>
              </a:spcBef>
              <a:buSzPts val="1800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if (load == 1)	PC = A	</a:t>
            </a: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jump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>
              <a:spcBef>
                <a:spcPts val="675"/>
              </a:spcBef>
              <a:buSzPts val="1800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lse 		PC++	</a:t>
            </a: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next instruction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77"/>
          <p:cNvSpPr txBox="1"/>
          <p:nvPr/>
        </p:nvSpPr>
        <p:spPr>
          <a:xfrm>
            <a:off x="178224" y="1934002"/>
            <a:ext cx="2498100" cy="3777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8725" rIns="0" bIns="0" anchor="t" anchorCtr="0">
            <a:noAutofit/>
          </a:bodyPr>
          <a:lstStyle/>
          <a:p>
            <a:pPr marL="1270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A7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 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18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 c c c c c </a:t>
            </a:r>
            <a:r>
              <a:rPr lang="en-US" sz="18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d d d </a:t>
            </a:r>
            <a:r>
              <a:rPr lang="en-US" sz="1800" b="0" i="0" u="sng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j j j</a:t>
            </a:r>
            <a:endParaRPr sz="1800" b="0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629;p45">
            <a:extLst>
              <a:ext uri="{FF2B5EF4-FFF2-40B4-BE49-F238E27FC236}">
                <a16:creationId xmlns:a16="http://schemas.microsoft.com/office/drawing/2014/main" id="{8D9AB0CA-B64C-89C7-4BE5-A9BE8A8FA3C6}"/>
              </a:ext>
            </a:extLst>
          </p:cNvPr>
          <p:cNvSpPr txBox="1"/>
          <p:nvPr/>
        </p:nvSpPr>
        <p:spPr>
          <a:xfrm>
            <a:off x="5301469" y="2768640"/>
            <a:ext cx="609600" cy="36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24750" rIns="0" bIns="0" anchor="t" anchorCtr="0">
            <a:noAutofit/>
          </a:bodyPr>
          <a:lstStyle/>
          <a:p>
            <a:pPr marL="12700" marR="5080" lvl="0" indent="0" algn="l" rtl="0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load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Implementation: That’s It!</a:t>
            </a:r>
            <a:endParaRPr/>
          </a:p>
        </p:txBody>
      </p:sp>
      <p:sp>
        <p:nvSpPr>
          <p:cNvPr id="672" name="Google Shape;672;p7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sp>
        <p:nvSpPr>
          <p:cNvPr id="673" name="Google Shape;673;p78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Exams Preparation Discussion</a:t>
            </a:r>
            <a:endParaRPr dirty="0"/>
          </a:p>
        </p:txBody>
      </p:sp>
      <p:sp>
        <p:nvSpPr>
          <p:cNvPr id="64" name="Google Shape;64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106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How do you usually prepare for your exams?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What is one thing that is effective and ineffective about the way you study? Why?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What are some effective exam preparation strategies that you would find most helpful?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How might you implement some of these effective strategies for change your exam preparation strategy for this quarter?</a:t>
            </a:r>
          </a:p>
        </p:txBody>
      </p:sp>
      <p:sp>
        <p:nvSpPr>
          <p:cNvPr id="65" name="Google Shape;65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0205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8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9 Wrap-up</a:t>
            </a:r>
            <a:endParaRPr dirty="0"/>
          </a:p>
        </p:txBody>
      </p:sp>
      <p:sp>
        <p:nvSpPr>
          <p:cNvPr id="819" name="Google Shape;819;p8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Font typeface="Noto Sans Symbols"/>
              <a:buChar char="▪"/>
            </a:pPr>
            <a:r>
              <a:rPr lang="en-US" b="1" dirty="0">
                <a:solidFill>
                  <a:srgbClr val="FF0000"/>
                </a:solidFill>
              </a:rPr>
              <a:t>Project 5 due Thursday (4/28) at 11:59pm PDT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CSE 390B Midterm Exam next Thursday (5/5) during lecture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 reading for this Thursday’s lecture</a:t>
            </a:r>
          </a:p>
        </p:txBody>
      </p:sp>
      <p:sp>
        <p:nvSpPr>
          <p:cNvPr id="820" name="Google Shape;820;p8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6, Part I: Mock Exam Problem</a:t>
            </a:r>
            <a:endParaRPr dirty="0"/>
          </a:p>
        </p:txBody>
      </p:sp>
      <p:sp>
        <p:nvSpPr>
          <p:cNvPr id="94" name="Google Shape;94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1375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Schedule a 30-minute session based on your group members availability to do one mock exam problem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8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Determine how you will connect with each other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8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Determine where your session will be located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8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Comment your group’s meeting day and time on the </a:t>
            </a:r>
            <a:r>
              <a:rPr lang="en-US" dirty="0">
                <a:solidFill>
                  <a:srgbClr val="0860C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Project 6 Mock Exam Groups spreadsheet</a:t>
            </a:r>
            <a:endParaRPr lang="en-US" dirty="0">
              <a:solidFill>
                <a:srgbClr val="0860C4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We will make an Ed post with this spreadsheet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5" name="Google Shape;95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109" name="Google Shape;109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Exam Preparation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Strategies, Mock Exam Problem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B2A85"/>
                </a:solidFill>
              </a:rPr>
              <a:t>Overview of 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Architecture, Fetch and Execute Cycle</a:t>
            </a:r>
            <a:endParaRPr b="1" dirty="0">
              <a:solidFill>
                <a:srgbClr val="4B2A85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0" name="Google Shape;110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7688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Building a Computer</a:t>
            </a:r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All your hardware efforts are about to pay off!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Perspective: </a:t>
            </a:r>
            <a:r>
              <a:rPr lang="en-US" sz="4400" b="1" dirty="0"/>
              <a:t>BUILDING A COMPUTER</a:t>
            </a:r>
            <a:endParaRPr lang="en-US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 Project 6, you will build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Computer.hdl</a:t>
            </a:r>
            <a:r>
              <a:rPr lang="en-US" dirty="0"/>
              <a:t>, the final, top-level chip in this course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all intents and purposes, a real computer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Simplified, but organization very similar to your laptop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7 onward, we will write software to make it useful</a:t>
            </a:r>
            <a:endParaRPr dirty="0"/>
          </a:p>
        </p:txBody>
      </p:sp>
      <p:sp>
        <p:nvSpPr>
          <p:cNvPr id="117" name="Google Shape;117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Von Neumann Architecture</a:t>
            </a:r>
            <a:endParaRPr/>
          </a:p>
        </p:txBody>
      </p:sp>
      <p:sp>
        <p:nvSpPr>
          <p:cNvPr id="124" name="Google Shape;124;p2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125" name="Google Shape;125;p26"/>
          <p:cNvSpPr/>
          <p:nvPr/>
        </p:nvSpPr>
        <p:spPr>
          <a:xfrm>
            <a:off x="1822651" y="1415200"/>
            <a:ext cx="5482200" cy="4316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6"/>
          <p:cNvSpPr/>
          <p:nvPr/>
        </p:nvSpPr>
        <p:spPr>
          <a:xfrm>
            <a:off x="2030975" y="2078725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6"/>
          <p:cNvSpPr/>
          <p:nvPr/>
        </p:nvSpPr>
        <p:spPr>
          <a:xfrm>
            <a:off x="357025" y="3322803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6"/>
          <p:cNvSpPr/>
          <p:nvPr/>
        </p:nvSpPr>
        <p:spPr>
          <a:xfrm>
            <a:off x="5022075" y="2078725"/>
            <a:ext cx="2091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6"/>
          <p:cNvSpPr/>
          <p:nvPr/>
        </p:nvSpPr>
        <p:spPr>
          <a:xfrm>
            <a:off x="5199025" y="4685879"/>
            <a:ext cx="17886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6"/>
          <p:cNvSpPr/>
          <p:nvPr/>
        </p:nvSpPr>
        <p:spPr>
          <a:xfrm>
            <a:off x="5199025" y="5104054"/>
            <a:ext cx="17886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6"/>
          <p:cNvSpPr/>
          <p:nvPr/>
        </p:nvSpPr>
        <p:spPr>
          <a:xfrm>
            <a:off x="7726175" y="3322803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6"/>
          <p:cNvSpPr/>
          <p:nvPr/>
        </p:nvSpPr>
        <p:spPr>
          <a:xfrm>
            <a:off x="1421550" y="3406975"/>
            <a:ext cx="453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6"/>
          <p:cNvSpPr/>
          <p:nvPr/>
        </p:nvSpPr>
        <p:spPr>
          <a:xfrm>
            <a:off x="7304850" y="3406975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6"/>
          <p:cNvSpPr/>
          <p:nvPr/>
        </p:nvSpPr>
        <p:spPr>
          <a:xfrm rot="10800000">
            <a:off x="4449075" y="3664275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6"/>
          <p:cNvSpPr/>
          <p:nvPr/>
        </p:nvSpPr>
        <p:spPr>
          <a:xfrm>
            <a:off x="4588550" y="3189600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43308" y="2736190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6"/>
          <p:cNvSpPr/>
          <p:nvPr/>
        </p:nvSpPr>
        <p:spPr>
          <a:xfrm>
            <a:off x="2467225" y="2736200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6"/>
          <p:cNvSpPr/>
          <p:nvPr/>
        </p:nvSpPr>
        <p:spPr>
          <a:xfrm>
            <a:off x="2467225" y="4062200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6"/>
          <p:cNvSpPr/>
          <p:nvPr/>
        </p:nvSpPr>
        <p:spPr>
          <a:xfrm>
            <a:off x="2030975" y="2736200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0" name="Google Shape;140;p26"/>
          <p:cNvSpPr/>
          <p:nvPr/>
        </p:nvSpPr>
        <p:spPr>
          <a:xfrm>
            <a:off x="2030975" y="4062200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Connecting the Computer: Buses</a:t>
            </a:r>
            <a:endParaRPr/>
          </a:p>
        </p:txBody>
      </p:sp>
      <p:sp>
        <p:nvSpPr>
          <p:cNvPr id="147" name="Google Shape;147;p2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148" name="Google Shape;148;p27"/>
          <p:cNvSpPr/>
          <p:nvPr/>
        </p:nvSpPr>
        <p:spPr>
          <a:xfrm>
            <a:off x="1815093" y="1172142"/>
            <a:ext cx="5482200" cy="4070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7"/>
          <p:cNvSpPr/>
          <p:nvPr/>
        </p:nvSpPr>
        <p:spPr>
          <a:xfrm>
            <a:off x="2023418" y="1589792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7"/>
          <p:cNvSpPr/>
          <p:nvPr/>
        </p:nvSpPr>
        <p:spPr>
          <a:xfrm>
            <a:off x="349468" y="2833870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7"/>
          <p:cNvSpPr/>
          <p:nvPr/>
        </p:nvSpPr>
        <p:spPr>
          <a:xfrm>
            <a:off x="4762318" y="1589792"/>
            <a:ext cx="23436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7"/>
          <p:cNvSpPr/>
          <p:nvPr/>
        </p:nvSpPr>
        <p:spPr>
          <a:xfrm>
            <a:off x="7718618" y="2833870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7"/>
          <p:cNvSpPr/>
          <p:nvPr/>
        </p:nvSpPr>
        <p:spPr>
          <a:xfrm>
            <a:off x="1413993" y="2918042"/>
            <a:ext cx="453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7"/>
          <p:cNvSpPr/>
          <p:nvPr/>
        </p:nvSpPr>
        <p:spPr>
          <a:xfrm>
            <a:off x="7297293" y="2918042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7"/>
          <p:cNvSpPr/>
          <p:nvPr/>
        </p:nvSpPr>
        <p:spPr>
          <a:xfrm>
            <a:off x="2459668" y="2247267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7"/>
          <p:cNvSpPr/>
          <p:nvPr/>
        </p:nvSpPr>
        <p:spPr>
          <a:xfrm>
            <a:off x="2459668" y="3573267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7"/>
          <p:cNvSpPr/>
          <p:nvPr/>
        </p:nvSpPr>
        <p:spPr>
          <a:xfrm>
            <a:off x="2023418" y="2247267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8" name="Google Shape;158;p27"/>
          <p:cNvSpPr/>
          <p:nvPr/>
        </p:nvSpPr>
        <p:spPr>
          <a:xfrm>
            <a:off x="2023418" y="3573267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9" name="Google Shape;159;p27"/>
          <p:cNvSpPr/>
          <p:nvPr/>
        </p:nvSpPr>
        <p:spPr>
          <a:xfrm>
            <a:off x="484593" y="6359367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7"/>
          <p:cNvSpPr/>
          <p:nvPr/>
        </p:nvSpPr>
        <p:spPr>
          <a:xfrm>
            <a:off x="484593" y="5917380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7"/>
          <p:cNvSpPr/>
          <p:nvPr/>
        </p:nvSpPr>
        <p:spPr>
          <a:xfrm>
            <a:off x="484593" y="5439455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7"/>
          <p:cNvSpPr txBox="1"/>
          <p:nvPr/>
        </p:nvSpPr>
        <p:spPr>
          <a:xfrm>
            <a:off x="3648111" y="5987617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Address Bus</a:t>
            </a: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7"/>
          <p:cNvSpPr txBox="1"/>
          <p:nvPr/>
        </p:nvSpPr>
        <p:spPr>
          <a:xfrm>
            <a:off x="3648111" y="6447492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Bus</a:t>
            </a: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7"/>
          <p:cNvSpPr/>
          <p:nvPr/>
        </p:nvSpPr>
        <p:spPr>
          <a:xfrm>
            <a:off x="3695593" y="4980216"/>
            <a:ext cx="406200" cy="62812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7"/>
          <p:cNvSpPr/>
          <p:nvPr/>
        </p:nvSpPr>
        <p:spPr>
          <a:xfrm>
            <a:off x="3268318" y="4980216"/>
            <a:ext cx="406200" cy="111139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7"/>
          <p:cNvSpPr/>
          <p:nvPr/>
        </p:nvSpPr>
        <p:spPr>
          <a:xfrm rot="5400000">
            <a:off x="5532668" y="4420872"/>
            <a:ext cx="18216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7"/>
          <p:cNvSpPr/>
          <p:nvPr/>
        </p:nvSpPr>
        <p:spPr>
          <a:xfrm rot="5400000">
            <a:off x="1991930" y="5511604"/>
            <a:ext cx="1486075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7"/>
          <p:cNvSpPr/>
          <p:nvPr/>
        </p:nvSpPr>
        <p:spPr>
          <a:xfrm rot="5400000">
            <a:off x="4743218" y="5506542"/>
            <a:ext cx="14958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7"/>
          <p:cNvSpPr/>
          <p:nvPr/>
        </p:nvSpPr>
        <p:spPr>
          <a:xfrm rot="10800000">
            <a:off x="5011881" y="4902104"/>
            <a:ext cx="406200" cy="11172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7"/>
          <p:cNvSpPr/>
          <p:nvPr/>
        </p:nvSpPr>
        <p:spPr>
          <a:xfrm rot="10800000">
            <a:off x="4774393" y="4900567"/>
            <a:ext cx="406200" cy="678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7"/>
          <p:cNvSpPr/>
          <p:nvPr/>
        </p:nvSpPr>
        <p:spPr>
          <a:xfrm rot="10800000">
            <a:off x="6650618" y="3428999"/>
            <a:ext cx="406200" cy="3037217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3" name="Google Shape;173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11901" y="2247245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7"/>
          <p:cNvSpPr/>
          <p:nvPr/>
        </p:nvSpPr>
        <p:spPr>
          <a:xfrm>
            <a:off x="5801643" y="3900361"/>
            <a:ext cx="406200" cy="265340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4850768" y="4615117"/>
            <a:ext cx="1280700" cy="3651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7"/>
          <p:cNvSpPr/>
          <p:nvPr/>
        </p:nvSpPr>
        <p:spPr>
          <a:xfrm>
            <a:off x="4850768" y="4196942"/>
            <a:ext cx="1280700" cy="3651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925506" y="4970291"/>
            <a:ext cx="406200" cy="111754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7"/>
          <p:cNvSpPr txBox="1"/>
          <p:nvPr/>
        </p:nvSpPr>
        <p:spPr>
          <a:xfrm>
            <a:off x="3648111" y="5527742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 Bus</a:t>
            </a:r>
            <a:endParaRPr sz="1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1765</Words>
  <Application>Microsoft Macintosh PowerPoint</Application>
  <PresentationFormat>On-screen Show (4:3)</PresentationFormat>
  <Paragraphs>609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Noto Sans Symbols</vt:lpstr>
      <vt:lpstr>Arial</vt:lpstr>
      <vt:lpstr>Arial Narrow</vt:lpstr>
      <vt:lpstr>Calibri</vt:lpstr>
      <vt:lpstr>Consolas</vt:lpstr>
      <vt:lpstr>Courier New</vt:lpstr>
      <vt:lpstr>Times New Roman</vt:lpstr>
      <vt:lpstr>Wingdings</vt:lpstr>
      <vt:lpstr>UWTheme-333-Sp18</vt:lpstr>
      <vt:lpstr>Exam Preparation &amp; Building a Computer</vt:lpstr>
      <vt:lpstr>Lecture Outline</vt:lpstr>
      <vt:lpstr>Gearing Up For Exams</vt:lpstr>
      <vt:lpstr>Exams Preparation Discussion</vt:lpstr>
      <vt:lpstr>Project 6, Part I: Mock Exam Problem</vt:lpstr>
      <vt:lpstr>Lecture Outline</vt:lpstr>
      <vt:lpstr>Building a Computer</vt:lpstr>
      <vt:lpstr>Von Neumann Architecture</vt:lpstr>
      <vt:lpstr>Connecting the Computer: Buses</vt:lpstr>
      <vt:lpstr>Basic CPU Loop</vt:lpstr>
      <vt:lpstr>Fetching</vt:lpstr>
      <vt:lpstr>Executing</vt:lpstr>
      <vt:lpstr>Combining Fetch &amp; Execute</vt:lpstr>
      <vt:lpstr>Combining Fetch &amp; Execute</vt:lpstr>
      <vt:lpstr>Combining Fetch &amp; Execute</vt:lpstr>
      <vt:lpstr>Solution 1: Fetching / Executing Separately</vt:lpstr>
      <vt:lpstr>Solution 1: Fetching / Executing Separately</vt:lpstr>
      <vt:lpstr>Solution 2: Separate Memory Units</vt:lpstr>
      <vt:lpstr>Five-minute Break!</vt:lpstr>
      <vt:lpstr>Lecture Outline</vt:lpstr>
      <vt:lpstr>PowerPoint Presentation</vt:lpstr>
      <vt:lpstr>Hack CPU</vt:lpstr>
      <vt:lpstr>Hack CPU Interface Inputs</vt:lpstr>
      <vt:lpstr>Hack CPU Interface Outputs</vt:lpstr>
      <vt:lpstr>Hack CPU Implementation</vt:lpstr>
      <vt:lpstr>Hack CPU Implementation</vt:lpstr>
      <vt:lpstr>CPU Operation: Instruction Handling</vt:lpstr>
      <vt:lpstr>CPU Operation: Instruction Handling</vt:lpstr>
      <vt:lpstr>CPU Operation: Instruction Handling</vt:lpstr>
      <vt:lpstr>CPU Operation: Instruction Handling</vt:lpstr>
      <vt:lpstr>CPU Operation: Instruction Handling</vt:lpstr>
      <vt:lpstr>CPU Operation: Handling C-Instructions</vt:lpstr>
      <vt:lpstr>CPU Operation: Handling C-Instructions</vt:lpstr>
      <vt:lpstr>CPU Operation: Handling C-Instructions</vt:lpstr>
      <vt:lpstr>CPU Operation: Control</vt:lpstr>
      <vt:lpstr>CPU Operation: Control</vt:lpstr>
      <vt:lpstr>CPU Operation: Control</vt:lpstr>
      <vt:lpstr>CPU Operation: Control</vt:lpstr>
      <vt:lpstr>Hack CPU Implementation: That’s It!</vt:lpstr>
      <vt:lpstr>Lecture 9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Computer, Exam Preparation</dc:title>
  <dc:creator>Aaron Johnston</dc:creator>
  <cp:lastModifiedBy>Eric Fan</cp:lastModifiedBy>
  <cp:revision>119</cp:revision>
  <dcterms:created xsi:type="dcterms:W3CDTF">2018-03-28T08:00:24Z</dcterms:created>
  <dcterms:modified xsi:type="dcterms:W3CDTF">2022-04-26T21:16:13Z</dcterms:modified>
</cp:coreProperties>
</file>